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7.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36.xml" ContentType="application/vnd.openxmlformats-officedocument.presentationml.slide+xml"/>
  <Override PartName="/ppt/slides/slide17.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16.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7.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1" r:id="rId4"/>
    <p:sldId id="262" r:id="rId5"/>
    <p:sldId id="259" r:id="rId6"/>
    <p:sldId id="260"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94" r:id="rId20"/>
    <p:sldId id="295" r:id="rId21"/>
    <p:sldId id="296" r:id="rId22"/>
    <p:sldId id="297" r:id="rId23"/>
    <p:sldId id="298" r:id="rId24"/>
    <p:sldId id="299" r:id="rId25"/>
    <p:sldId id="276" r:id="rId26"/>
    <p:sldId id="277" r:id="rId27"/>
    <p:sldId id="278" r:id="rId28"/>
    <p:sldId id="280" r:id="rId29"/>
    <p:sldId id="281" r:id="rId30"/>
    <p:sldId id="282" r:id="rId31"/>
    <p:sldId id="283" r:id="rId32"/>
    <p:sldId id="284" r:id="rId33"/>
    <p:sldId id="285" r:id="rId34"/>
    <p:sldId id="286" r:id="rId35"/>
    <p:sldId id="288" r:id="rId36"/>
    <p:sldId id="287" r:id="rId37"/>
    <p:sldId id="290" r:id="rId38"/>
    <p:sldId id="291" r:id="rId39"/>
    <p:sldId id="292" r:id="rId40"/>
    <p:sldId id="293" r:id="rId41"/>
    <p:sldId id="300" r:id="rId42"/>
    <p:sldId id="301" r:id="rId43"/>
    <p:sldId id="306" r:id="rId44"/>
    <p:sldId id="307" r:id="rId45"/>
    <p:sldId id="309" r:id="rId46"/>
    <p:sldId id="308" r:id="rId47"/>
    <p:sldId id="313" r:id="rId48"/>
    <p:sldId id="314"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23E290-F8BC-4335-9EA2-C70778DAF9BB}" type="slidenum">
              <a:rPr lang="en-US"/>
              <a:pPr>
                <a:defRPr/>
              </a:pPr>
              <a:t>‹#›</a:t>
            </a:fld>
            <a:endParaRPr lang="en-US"/>
          </a:p>
        </p:txBody>
      </p:sp>
    </p:spTree>
    <p:extLst>
      <p:ext uri="{BB962C8B-B14F-4D97-AF65-F5344CB8AC3E}">
        <p14:creationId xmlns:p14="http://schemas.microsoft.com/office/powerpoint/2010/main" val="2133291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86D1DE-6D73-420B-BE9A-869CE27D7394}" type="slidenum">
              <a:rPr lang="en-US"/>
              <a:pPr>
                <a:defRPr/>
              </a:pPr>
              <a:t>‹#›</a:t>
            </a:fld>
            <a:endParaRPr lang="en-US"/>
          </a:p>
        </p:txBody>
      </p:sp>
    </p:spTree>
    <p:extLst>
      <p:ext uri="{BB962C8B-B14F-4D97-AF65-F5344CB8AC3E}">
        <p14:creationId xmlns:p14="http://schemas.microsoft.com/office/powerpoint/2010/main" val="4009325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0EEB60-4638-42A0-A283-D1B29253F9ED}" type="slidenum">
              <a:rPr lang="en-US"/>
              <a:pPr>
                <a:defRPr/>
              </a:pPr>
              <a:t>‹#›</a:t>
            </a:fld>
            <a:endParaRPr lang="en-US"/>
          </a:p>
        </p:txBody>
      </p:sp>
    </p:spTree>
    <p:extLst>
      <p:ext uri="{BB962C8B-B14F-4D97-AF65-F5344CB8AC3E}">
        <p14:creationId xmlns:p14="http://schemas.microsoft.com/office/powerpoint/2010/main" val="25681121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D5C065-913C-42C8-962D-B1FD2EA43CC6}" type="slidenum">
              <a:rPr lang="en-US"/>
              <a:pPr>
                <a:defRPr/>
              </a:pPr>
              <a:t>‹#›</a:t>
            </a:fld>
            <a:endParaRPr lang="en-US"/>
          </a:p>
        </p:txBody>
      </p:sp>
    </p:spTree>
    <p:extLst>
      <p:ext uri="{BB962C8B-B14F-4D97-AF65-F5344CB8AC3E}">
        <p14:creationId xmlns:p14="http://schemas.microsoft.com/office/powerpoint/2010/main" val="876157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826247DD-D0E8-4CC4-8B68-34113E44F38F}" type="slidenum">
              <a:rPr lang="en-US"/>
              <a:pPr>
                <a:defRPr/>
              </a:pPr>
              <a:t>‹#›</a:t>
            </a:fld>
            <a:endParaRPr lang="en-US"/>
          </a:p>
        </p:txBody>
      </p:sp>
    </p:spTree>
    <p:extLst>
      <p:ext uri="{BB962C8B-B14F-4D97-AF65-F5344CB8AC3E}">
        <p14:creationId xmlns:p14="http://schemas.microsoft.com/office/powerpoint/2010/main" val="23688962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0A01C7-7627-48C2-BF57-28BD150390B4}" type="slidenum">
              <a:rPr lang="en-US"/>
              <a:pPr>
                <a:defRPr/>
              </a:pPr>
              <a:t>‹#›</a:t>
            </a:fld>
            <a:endParaRPr lang="en-US"/>
          </a:p>
        </p:txBody>
      </p:sp>
    </p:spTree>
    <p:extLst>
      <p:ext uri="{BB962C8B-B14F-4D97-AF65-F5344CB8AC3E}">
        <p14:creationId xmlns:p14="http://schemas.microsoft.com/office/powerpoint/2010/main" val="2575403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6ACA9DD4-6162-4105-82E2-9E27E5B114A8}" type="slidenum">
              <a:rPr lang="en-US"/>
              <a:pPr>
                <a:defRPr/>
              </a:pPr>
              <a:t>‹#›</a:t>
            </a:fld>
            <a:endParaRPr lang="en-US"/>
          </a:p>
        </p:txBody>
      </p:sp>
    </p:spTree>
    <p:extLst>
      <p:ext uri="{BB962C8B-B14F-4D97-AF65-F5344CB8AC3E}">
        <p14:creationId xmlns:p14="http://schemas.microsoft.com/office/powerpoint/2010/main" val="2594660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E357EE-179A-4B02-8F36-F9B9DB68CED8}" type="slidenum">
              <a:rPr lang="en-US"/>
              <a:pPr>
                <a:defRPr/>
              </a:pPr>
              <a:t>‹#›</a:t>
            </a:fld>
            <a:endParaRPr lang="en-US"/>
          </a:p>
        </p:txBody>
      </p:sp>
    </p:spTree>
    <p:extLst>
      <p:ext uri="{BB962C8B-B14F-4D97-AF65-F5344CB8AC3E}">
        <p14:creationId xmlns:p14="http://schemas.microsoft.com/office/powerpoint/2010/main" val="1189096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B7829C7-4DF1-4D7F-BED2-053C65BA18C8}" type="slidenum">
              <a:rPr lang="en-US"/>
              <a:pPr>
                <a:defRPr/>
              </a:pPr>
              <a:t>‹#›</a:t>
            </a:fld>
            <a:endParaRPr lang="en-US"/>
          </a:p>
        </p:txBody>
      </p:sp>
    </p:spTree>
    <p:extLst>
      <p:ext uri="{BB962C8B-B14F-4D97-AF65-F5344CB8AC3E}">
        <p14:creationId xmlns:p14="http://schemas.microsoft.com/office/powerpoint/2010/main" val="2190589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E713885-5289-48E2-B4F5-0DE3F678C93A}" type="slidenum">
              <a:rPr lang="en-US"/>
              <a:pPr>
                <a:defRPr/>
              </a:pPr>
              <a:t>‹#›</a:t>
            </a:fld>
            <a:endParaRPr lang="en-US"/>
          </a:p>
        </p:txBody>
      </p:sp>
    </p:spTree>
    <p:extLst>
      <p:ext uri="{BB962C8B-B14F-4D97-AF65-F5344CB8AC3E}">
        <p14:creationId xmlns:p14="http://schemas.microsoft.com/office/powerpoint/2010/main" val="3066349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4D9C38F-7534-4F58-A24E-476371B8995E}" type="slidenum">
              <a:rPr lang="en-US"/>
              <a:pPr>
                <a:defRPr/>
              </a:pPr>
              <a:t>‹#›</a:t>
            </a:fld>
            <a:endParaRPr lang="en-US"/>
          </a:p>
        </p:txBody>
      </p:sp>
    </p:spTree>
    <p:extLst>
      <p:ext uri="{BB962C8B-B14F-4D97-AF65-F5344CB8AC3E}">
        <p14:creationId xmlns:p14="http://schemas.microsoft.com/office/powerpoint/2010/main" val="1816842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5D57F57-9276-4DAC-9B28-82E312B13504}" type="slidenum">
              <a:rPr lang="en-US"/>
              <a:pPr>
                <a:defRPr/>
              </a:pPr>
              <a:t>‹#›</a:t>
            </a:fld>
            <a:endParaRPr lang="en-US"/>
          </a:p>
        </p:txBody>
      </p:sp>
    </p:spTree>
    <p:extLst>
      <p:ext uri="{BB962C8B-B14F-4D97-AF65-F5344CB8AC3E}">
        <p14:creationId xmlns:p14="http://schemas.microsoft.com/office/powerpoint/2010/main" val="1817960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4D9696D-E277-4AA2-8FDF-B148CAE93A0B}" type="slidenum">
              <a:rPr lang="en-US"/>
              <a:pPr>
                <a:defRPr/>
              </a:pPr>
              <a:t>‹#›</a:t>
            </a:fld>
            <a:endParaRPr lang="en-US"/>
          </a:p>
        </p:txBody>
      </p:sp>
    </p:spTree>
    <p:extLst>
      <p:ext uri="{BB962C8B-B14F-4D97-AF65-F5344CB8AC3E}">
        <p14:creationId xmlns:p14="http://schemas.microsoft.com/office/powerpoint/2010/main" val="3851858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0D821A-4FA5-42FC-B690-C6BD50ADE6E4}" type="slidenum">
              <a:rPr lang="en-US"/>
              <a:pPr>
                <a:defRPr/>
              </a:pPr>
              <a:t>‹#›</a:t>
            </a:fld>
            <a:endParaRPr lang="en-US"/>
          </a:p>
        </p:txBody>
      </p:sp>
    </p:spTree>
    <p:extLst>
      <p:ext uri="{BB962C8B-B14F-4D97-AF65-F5344CB8AC3E}">
        <p14:creationId xmlns:p14="http://schemas.microsoft.com/office/powerpoint/2010/main" val="3589117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C31DCA-8D01-413E-8515-C6FC2E86EB95}" type="slidenum">
              <a:rPr lang="en-US"/>
              <a:pPr>
                <a:defRPr/>
              </a:pPr>
              <a:t>‹#›</a:t>
            </a:fld>
            <a:endParaRPr lang="en-US"/>
          </a:p>
        </p:txBody>
      </p:sp>
    </p:spTree>
    <p:extLst>
      <p:ext uri="{BB962C8B-B14F-4D97-AF65-F5344CB8AC3E}">
        <p14:creationId xmlns:p14="http://schemas.microsoft.com/office/powerpoint/2010/main" val="1308409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36DA0C2-71A4-4E0C-99F0-DCE48AB8E33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en.wikipedia.org/wiki/Image:Bork2.jpg" TargetMode="Externa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www.vbschools.com/online_pubs/kaleid/2010/02/DAR.html"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commons/4/43/Supreme_Court_US_2010.jp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en.wikipedia.org/wiki/Image:Tmarshall.jpg" TargetMode="Externa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en.wikipedia.org/wiki/Image:DAtkins.jpg" TargetMode="Externa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Image:Rumsfeld1.jpg" TargetMode="External"/><Relationship Id="rId2" Type="http://schemas.openxmlformats.org/officeDocument/2006/relationships/image" Target="../media/image25.jpeg"/><Relationship Id="rId1" Type="http://schemas.openxmlformats.org/officeDocument/2006/relationships/slideLayout" Target="../slideLayouts/slideLayout14.xml"/><Relationship Id="rId4" Type="http://schemas.openxmlformats.org/officeDocument/2006/relationships/image" Target="../media/image26.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upload.wikimedia.org/wikipedia/commons/3/33/Seal_of_the_United_States_Supreme_Court.png" TargetMode="Externa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en.wikipedia.org/wiki/Image:Marbury.jpg" TargetMode="Externa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en.wikipedia.org/wiki/Image:JamesMadison.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381000"/>
            <a:ext cx="7772400" cy="1470025"/>
          </a:xfrm>
        </p:spPr>
        <p:txBody>
          <a:bodyPr/>
          <a:lstStyle/>
          <a:p>
            <a:pPr eaLnBrk="1" hangingPunct="1"/>
            <a:r>
              <a:rPr lang="en-US" sz="5400" smtClean="0">
                <a:latin typeface="Subway" pitchFamily="2" charset="0"/>
              </a:rPr>
              <a:t>The United States Supreme Court</a:t>
            </a:r>
          </a:p>
        </p:txBody>
      </p:sp>
      <p:sp>
        <p:nvSpPr>
          <p:cNvPr id="2051" name="Rectangle 3"/>
          <p:cNvSpPr>
            <a:spLocks noGrp="1" noChangeArrowheads="1"/>
          </p:cNvSpPr>
          <p:nvPr>
            <p:ph type="subTitle" idx="1"/>
          </p:nvPr>
        </p:nvSpPr>
        <p:spPr/>
        <p:txBody>
          <a:bodyPr/>
          <a:lstStyle/>
          <a:p>
            <a:pPr eaLnBrk="1" hangingPunct="1"/>
            <a:endParaRPr lang="el-GR" smtClean="0"/>
          </a:p>
        </p:txBody>
      </p:sp>
      <p:pic>
        <p:nvPicPr>
          <p:cNvPr id="2052" name="Picture 6" descr="court_front_m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81200"/>
            <a:ext cx="5105400" cy="455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idx="4294967295"/>
          </p:nvPr>
        </p:nvSpPr>
        <p:spPr>
          <a:xfrm>
            <a:off x="0" y="274638"/>
            <a:ext cx="8229600" cy="1143000"/>
          </a:xfrm>
        </p:spPr>
        <p:txBody>
          <a:bodyPr/>
          <a:lstStyle/>
          <a:p>
            <a:pPr eaLnBrk="1" hangingPunct="1"/>
            <a:r>
              <a:rPr lang="en-US" smtClean="0"/>
              <a:t>Not just ancient history!</a:t>
            </a:r>
          </a:p>
        </p:txBody>
      </p:sp>
      <p:sp>
        <p:nvSpPr>
          <p:cNvPr id="11267" name="Rectangle 6"/>
          <p:cNvSpPr>
            <a:spLocks noGrp="1" noChangeArrowheads="1"/>
          </p:cNvSpPr>
          <p:nvPr>
            <p:ph type="body" sz="half" idx="4294967295"/>
          </p:nvPr>
        </p:nvSpPr>
        <p:spPr>
          <a:xfrm>
            <a:off x="228600" y="1371600"/>
            <a:ext cx="8763000" cy="5105400"/>
          </a:xfrm>
        </p:spPr>
        <p:txBody>
          <a:bodyPr/>
          <a:lstStyle/>
          <a:p>
            <a:pPr eaLnBrk="1" hangingPunct="1"/>
            <a:r>
              <a:rPr lang="en-US" sz="2400" dirty="0" smtClean="0"/>
              <a:t>Controversy over appointing federal judges didn’t stop with Marbury v. Madison</a:t>
            </a:r>
          </a:p>
          <a:p>
            <a:pPr eaLnBrk="1" hangingPunct="1"/>
            <a:endParaRPr lang="en-US" sz="2400" dirty="0" smtClean="0"/>
          </a:p>
          <a:p>
            <a:pPr eaLnBrk="1" hangingPunct="1"/>
            <a:r>
              <a:rPr lang="en-US" sz="2400" dirty="0" smtClean="0"/>
              <a:t>There are often bitter fights between political parties over the appointing of judges</a:t>
            </a:r>
          </a:p>
          <a:p>
            <a:pPr eaLnBrk="1" hangingPunct="1"/>
            <a:endParaRPr lang="en-US" sz="2400" dirty="0" smtClean="0"/>
          </a:p>
          <a:p>
            <a:pPr eaLnBrk="1" hangingPunct="1"/>
            <a:r>
              <a:rPr lang="en-US" sz="2400" dirty="0" smtClean="0"/>
              <a:t>Since they hold jobs for life, they can have a big effect on how a party’s views are upheld in government over the long term</a:t>
            </a:r>
          </a:p>
          <a:p>
            <a:pPr eaLnBrk="1" hangingPunct="1"/>
            <a:endParaRPr lang="en-US" sz="2400" dirty="0" smtClean="0"/>
          </a:p>
          <a:p>
            <a:pPr eaLnBrk="1" hangingPunct="1"/>
            <a:r>
              <a:rPr lang="en-US" sz="2400" dirty="0" smtClean="0"/>
              <a:t>This is especially true with Supreme Court Justices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r>
              <a:rPr lang="en-US" smtClean="0"/>
              <a:t>Robert Bork</a:t>
            </a:r>
          </a:p>
        </p:txBody>
      </p:sp>
      <p:sp>
        <p:nvSpPr>
          <p:cNvPr id="12291" name="Rectangle 5"/>
          <p:cNvSpPr>
            <a:spLocks noGrp="1" noChangeArrowheads="1"/>
          </p:cNvSpPr>
          <p:nvPr>
            <p:ph type="body" sz="half" idx="1"/>
          </p:nvPr>
        </p:nvSpPr>
        <p:spPr>
          <a:xfrm>
            <a:off x="152400" y="1600200"/>
            <a:ext cx="4343400" cy="5105400"/>
          </a:xfrm>
        </p:spPr>
        <p:txBody>
          <a:bodyPr/>
          <a:lstStyle/>
          <a:p>
            <a:pPr eaLnBrk="1" hangingPunct="1">
              <a:lnSpc>
                <a:spcPct val="80000"/>
              </a:lnSpc>
            </a:pPr>
            <a:r>
              <a:rPr lang="en-US" sz="2400" smtClean="0"/>
              <a:t>Usually judges are approved by the Senate</a:t>
            </a:r>
          </a:p>
          <a:p>
            <a:pPr eaLnBrk="1" hangingPunct="1">
              <a:lnSpc>
                <a:spcPct val="80000"/>
              </a:lnSpc>
            </a:pPr>
            <a:r>
              <a:rPr lang="en-US" sz="2400" smtClean="0"/>
              <a:t>However, sometimes they are voted down if they are judged to be unfit for the job</a:t>
            </a:r>
          </a:p>
          <a:p>
            <a:pPr eaLnBrk="1" hangingPunct="1">
              <a:lnSpc>
                <a:spcPct val="80000"/>
              </a:lnSpc>
            </a:pPr>
            <a:r>
              <a:rPr lang="en-US" sz="2400" smtClean="0"/>
              <a:t>In 1987, Robert Bork was nominated by President Reagan but the Senate rejected him by a 58-42 vote</a:t>
            </a:r>
          </a:p>
          <a:p>
            <a:pPr eaLnBrk="1" hangingPunct="1">
              <a:lnSpc>
                <a:spcPct val="80000"/>
              </a:lnSpc>
            </a:pPr>
            <a:r>
              <a:rPr lang="en-US" sz="2400" smtClean="0"/>
              <a:t>His views opposing some landmark civil rights decisions of the court led to strong opposition by minority and women’s groups</a:t>
            </a:r>
          </a:p>
        </p:txBody>
      </p:sp>
      <p:pic>
        <p:nvPicPr>
          <p:cNvPr id="12292" name="Picture 11" descr="Robert Bork">
            <a:hlinkClick r:id="rId2" tooltip="Robert Bork"/>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800600" y="1752600"/>
            <a:ext cx="3122613" cy="399732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457200" y="0"/>
            <a:ext cx="8229600" cy="1143000"/>
          </a:xfrm>
        </p:spPr>
        <p:txBody>
          <a:bodyPr/>
          <a:lstStyle/>
          <a:p>
            <a:pPr eaLnBrk="1" hangingPunct="1"/>
            <a:r>
              <a:rPr lang="en-US" smtClean="0"/>
              <a:t>Clarence Thomas</a:t>
            </a:r>
          </a:p>
        </p:txBody>
      </p:sp>
      <p:sp>
        <p:nvSpPr>
          <p:cNvPr id="13315" name="Rectangle 6"/>
          <p:cNvSpPr>
            <a:spLocks noGrp="1" noChangeArrowheads="1"/>
          </p:cNvSpPr>
          <p:nvPr>
            <p:ph type="body" sz="half" idx="2"/>
          </p:nvPr>
        </p:nvSpPr>
        <p:spPr>
          <a:xfrm>
            <a:off x="4343400" y="990600"/>
            <a:ext cx="4648200" cy="5486400"/>
          </a:xfrm>
        </p:spPr>
        <p:txBody>
          <a:bodyPr/>
          <a:lstStyle/>
          <a:p>
            <a:pPr eaLnBrk="1" hangingPunct="1">
              <a:lnSpc>
                <a:spcPct val="90000"/>
              </a:lnSpc>
            </a:pPr>
            <a:r>
              <a:rPr lang="en-US" sz="2200" smtClean="0"/>
              <a:t>Clarence Thomas was nominated by George Bush in 1991 to replace the retiring Thurgood Marshall, as the only African-American on the court</a:t>
            </a:r>
          </a:p>
          <a:p>
            <a:pPr eaLnBrk="1" hangingPunct="1">
              <a:lnSpc>
                <a:spcPct val="90000"/>
              </a:lnSpc>
            </a:pPr>
            <a:r>
              <a:rPr lang="en-US" sz="2200" smtClean="0"/>
              <a:t>However, he held political views that went against those of most African-Americans and was opposed by most civil rights groups</a:t>
            </a:r>
          </a:p>
          <a:p>
            <a:pPr eaLnBrk="1" hangingPunct="1">
              <a:lnSpc>
                <a:spcPct val="90000"/>
              </a:lnSpc>
            </a:pPr>
            <a:r>
              <a:rPr lang="en-US" sz="2200" smtClean="0"/>
              <a:t>It became the most controversial nomination in recent history</a:t>
            </a:r>
          </a:p>
          <a:p>
            <a:pPr eaLnBrk="1" hangingPunct="1">
              <a:lnSpc>
                <a:spcPct val="90000"/>
              </a:lnSpc>
            </a:pPr>
            <a:r>
              <a:rPr lang="en-US" sz="2200" smtClean="0"/>
              <a:t>He was also accused of sexual harassment by a former co-worker, Professor Anita Hill</a:t>
            </a:r>
          </a:p>
          <a:p>
            <a:pPr eaLnBrk="1" hangingPunct="1">
              <a:lnSpc>
                <a:spcPct val="90000"/>
              </a:lnSpc>
            </a:pPr>
            <a:r>
              <a:rPr lang="en-US" sz="2200" smtClean="0"/>
              <a:t>In the end he was approved by the Senate, 52-48 and is on the court today</a:t>
            </a:r>
          </a:p>
        </p:txBody>
      </p:sp>
      <p:pic>
        <p:nvPicPr>
          <p:cNvPr id="13316" name="Picture 13" descr="008_thomas"/>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722313" y="1600200"/>
            <a:ext cx="3508375" cy="4525963"/>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idx="4294967295"/>
          </p:nvPr>
        </p:nvSpPr>
        <p:spPr>
          <a:xfrm>
            <a:off x="0" y="274638"/>
            <a:ext cx="8229600" cy="1143000"/>
          </a:xfrm>
        </p:spPr>
        <p:txBody>
          <a:bodyPr/>
          <a:lstStyle/>
          <a:p>
            <a:pPr eaLnBrk="1" hangingPunct="1"/>
            <a:r>
              <a:rPr lang="en-US" smtClean="0"/>
              <a:t>What Cases To Hear</a:t>
            </a:r>
          </a:p>
        </p:txBody>
      </p:sp>
      <p:sp>
        <p:nvSpPr>
          <p:cNvPr id="14339" name="Rectangle 5"/>
          <p:cNvSpPr>
            <a:spLocks noGrp="1" noChangeArrowheads="1"/>
          </p:cNvSpPr>
          <p:nvPr>
            <p:ph type="body" sz="half" idx="4294967295"/>
          </p:nvPr>
        </p:nvSpPr>
        <p:spPr>
          <a:xfrm>
            <a:off x="381000" y="1600200"/>
            <a:ext cx="8382000" cy="4953000"/>
          </a:xfrm>
        </p:spPr>
        <p:txBody>
          <a:bodyPr/>
          <a:lstStyle/>
          <a:p>
            <a:pPr eaLnBrk="1" hangingPunct="1"/>
            <a:r>
              <a:rPr lang="en-US" sz="2400" dirty="0" smtClean="0"/>
              <a:t>There are thousands of cases appealed to the court each year</a:t>
            </a:r>
          </a:p>
          <a:p>
            <a:pPr eaLnBrk="1" hangingPunct="1"/>
            <a:endParaRPr lang="en-US" sz="2400" dirty="0" smtClean="0"/>
          </a:p>
          <a:p>
            <a:pPr eaLnBrk="1" hangingPunct="1"/>
            <a:r>
              <a:rPr lang="en-US" sz="2400" dirty="0" smtClean="0"/>
              <a:t>It doesn’t have time to hear them all</a:t>
            </a:r>
          </a:p>
          <a:p>
            <a:pPr eaLnBrk="1" hangingPunct="1"/>
            <a:endParaRPr lang="en-US" sz="2400" dirty="0" smtClean="0"/>
          </a:p>
          <a:p>
            <a:pPr eaLnBrk="1" hangingPunct="1"/>
            <a:r>
              <a:rPr lang="en-US" sz="2400" dirty="0" smtClean="0"/>
              <a:t>In </a:t>
            </a:r>
            <a:r>
              <a:rPr lang="en-US" sz="2400" dirty="0" smtClean="0"/>
              <a:t>2014, </a:t>
            </a:r>
            <a:r>
              <a:rPr lang="en-US" sz="2400" dirty="0" smtClean="0"/>
              <a:t>over 7,738 cases were appealed</a:t>
            </a:r>
          </a:p>
          <a:p>
            <a:pPr eaLnBrk="1" hangingPunct="1"/>
            <a:endParaRPr lang="en-US" sz="2400" dirty="0" smtClean="0"/>
          </a:p>
          <a:p>
            <a:pPr eaLnBrk="1" hangingPunct="1"/>
            <a:r>
              <a:rPr lang="en-US" sz="2400" dirty="0" smtClean="0"/>
              <a:t>The court accepted only 87 of the 7,738</a:t>
            </a:r>
          </a:p>
          <a:p>
            <a:pPr eaLnBrk="1" hangingPunct="1"/>
            <a:endParaRPr lang="en-US" sz="2400" dirty="0" smtClean="0"/>
          </a:p>
          <a:p>
            <a:pPr eaLnBrk="1" hangingPunct="1"/>
            <a:r>
              <a:rPr lang="en-US" sz="2400" dirty="0" smtClean="0"/>
              <a:t>How do you think they choose which cases to hear?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smtClean="0"/>
              <a:t>Court Selection</a:t>
            </a:r>
          </a:p>
        </p:txBody>
      </p:sp>
      <p:sp>
        <p:nvSpPr>
          <p:cNvPr id="15363" name="Rectangle 6"/>
          <p:cNvSpPr>
            <a:spLocks noGrp="1" noChangeArrowheads="1"/>
          </p:cNvSpPr>
          <p:nvPr>
            <p:ph type="body" sz="half" idx="2"/>
          </p:nvPr>
        </p:nvSpPr>
        <p:spPr>
          <a:xfrm>
            <a:off x="4648200" y="1447800"/>
            <a:ext cx="4267200" cy="4953000"/>
          </a:xfrm>
        </p:spPr>
        <p:txBody>
          <a:bodyPr/>
          <a:lstStyle/>
          <a:p>
            <a:pPr eaLnBrk="1" hangingPunct="1">
              <a:lnSpc>
                <a:spcPct val="90000"/>
              </a:lnSpc>
            </a:pPr>
            <a:r>
              <a:rPr lang="en-US" sz="2200" smtClean="0"/>
              <a:t>Most cases that are chosen by the court </a:t>
            </a:r>
            <a:r>
              <a:rPr lang="en-US" sz="2200" b="1" smtClean="0"/>
              <a:t>involve a </a:t>
            </a:r>
            <a:r>
              <a:rPr lang="en-US" sz="2200" b="1" u="sng" smtClean="0"/>
              <a:t>Constitutional question</a:t>
            </a:r>
          </a:p>
          <a:p>
            <a:pPr eaLnBrk="1" hangingPunct="1">
              <a:lnSpc>
                <a:spcPct val="90000"/>
              </a:lnSpc>
            </a:pPr>
            <a:r>
              <a:rPr lang="en-US" sz="2200" smtClean="0"/>
              <a:t>They also select cases that </a:t>
            </a:r>
            <a:r>
              <a:rPr lang="en-US" sz="2200" b="1" smtClean="0"/>
              <a:t>involve </a:t>
            </a:r>
            <a:r>
              <a:rPr lang="en-US" sz="2200" b="1" u="sng" smtClean="0"/>
              <a:t>great public interest</a:t>
            </a:r>
          </a:p>
          <a:p>
            <a:pPr eaLnBrk="1" hangingPunct="1">
              <a:lnSpc>
                <a:spcPct val="90000"/>
              </a:lnSpc>
            </a:pPr>
            <a:r>
              <a:rPr lang="en-US" sz="2200" smtClean="0"/>
              <a:t>They will also take cases with issues that </a:t>
            </a:r>
            <a:r>
              <a:rPr lang="en-US" sz="2200" b="1" smtClean="0"/>
              <a:t>are of </a:t>
            </a:r>
            <a:r>
              <a:rPr lang="en-US" sz="2200" b="1" u="sng" smtClean="0"/>
              <a:t>national importance</a:t>
            </a:r>
          </a:p>
          <a:p>
            <a:pPr eaLnBrk="1" hangingPunct="1">
              <a:lnSpc>
                <a:spcPct val="90000"/>
              </a:lnSpc>
            </a:pPr>
            <a:r>
              <a:rPr lang="en-US" sz="2200" smtClean="0"/>
              <a:t>At least </a:t>
            </a:r>
            <a:r>
              <a:rPr lang="en-US" sz="2200" b="1" u="sng" smtClean="0"/>
              <a:t>four</a:t>
            </a:r>
            <a:r>
              <a:rPr lang="en-US" sz="2200" b="1" smtClean="0"/>
              <a:t> of the Justices</a:t>
            </a:r>
            <a:r>
              <a:rPr lang="en-US" sz="2200" smtClean="0"/>
              <a:t> </a:t>
            </a:r>
            <a:r>
              <a:rPr lang="en-US" sz="2200" b="1" smtClean="0"/>
              <a:t>must agree</a:t>
            </a:r>
            <a:r>
              <a:rPr lang="en-US" sz="2200" smtClean="0"/>
              <a:t> that a case is important before it is accepted</a:t>
            </a:r>
          </a:p>
          <a:p>
            <a:pPr eaLnBrk="1" hangingPunct="1">
              <a:lnSpc>
                <a:spcPct val="90000"/>
              </a:lnSpc>
            </a:pPr>
            <a:r>
              <a:rPr lang="en-US" sz="2200" smtClean="0"/>
              <a:t>Once a case is accepted it is placed on the </a:t>
            </a:r>
            <a:r>
              <a:rPr lang="en-US" sz="2200" b="1" u="sng" smtClean="0"/>
              <a:t>docket</a:t>
            </a:r>
            <a:r>
              <a:rPr lang="en-US" sz="2200" smtClean="0"/>
              <a:t>, or </a:t>
            </a:r>
            <a:r>
              <a:rPr lang="en-US" sz="2200" b="1" smtClean="0"/>
              <a:t>schedule of cases</a:t>
            </a:r>
            <a:r>
              <a:rPr lang="en-US" sz="2200" smtClean="0"/>
              <a:t> to be heard</a:t>
            </a:r>
          </a:p>
        </p:txBody>
      </p:sp>
      <p:pic>
        <p:nvPicPr>
          <p:cNvPr id="15364" name="Picture 11" descr="The Justices' Conference Room"/>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2263775"/>
            <a:ext cx="4038600" cy="319722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smtClean="0"/>
              <a:t>Your Day in Court</a:t>
            </a:r>
          </a:p>
        </p:txBody>
      </p:sp>
      <p:sp>
        <p:nvSpPr>
          <p:cNvPr id="16387" name="Rectangle 5"/>
          <p:cNvSpPr>
            <a:spLocks noGrp="1" noChangeArrowheads="1"/>
          </p:cNvSpPr>
          <p:nvPr>
            <p:ph type="body" sz="half" idx="1"/>
          </p:nvPr>
        </p:nvSpPr>
        <p:spPr>
          <a:xfrm>
            <a:off x="228600" y="1371600"/>
            <a:ext cx="4267200" cy="5334000"/>
          </a:xfrm>
        </p:spPr>
        <p:txBody>
          <a:bodyPr/>
          <a:lstStyle/>
          <a:p>
            <a:pPr eaLnBrk="1" hangingPunct="1">
              <a:lnSpc>
                <a:spcPct val="80000"/>
              </a:lnSpc>
            </a:pPr>
            <a:r>
              <a:rPr lang="en-US" sz="2400" smtClean="0"/>
              <a:t>Supreme Court cases are not like other courts</a:t>
            </a:r>
          </a:p>
          <a:p>
            <a:pPr eaLnBrk="1" hangingPunct="1">
              <a:lnSpc>
                <a:spcPct val="80000"/>
              </a:lnSpc>
            </a:pPr>
            <a:r>
              <a:rPr lang="en-US" sz="2400" smtClean="0"/>
              <a:t>The Justices read the </a:t>
            </a:r>
            <a:r>
              <a:rPr lang="en-US" sz="2400" b="1" u="sng" smtClean="0"/>
              <a:t>briefs</a:t>
            </a:r>
            <a:r>
              <a:rPr lang="en-US" sz="2400" smtClean="0"/>
              <a:t>, or </a:t>
            </a:r>
            <a:r>
              <a:rPr lang="en-US" sz="2400" b="1" smtClean="0"/>
              <a:t>written arguments</a:t>
            </a:r>
            <a:r>
              <a:rPr lang="en-US" sz="2400" smtClean="0"/>
              <a:t> of each side, before the hearing date</a:t>
            </a:r>
          </a:p>
          <a:p>
            <a:pPr eaLnBrk="1" hangingPunct="1">
              <a:lnSpc>
                <a:spcPct val="80000"/>
              </a:lnSpc>
            </a:pPr>
            <a:r>
              <a:rPr lang="en-US" sz="2400" smtClean="0"/>
              <a:t>They also know the details of the case by studying the decision of the lower court</a:t>
            </a:r>
          </a:p>
          <a:p>
            <a:pPr eaLnBrk="1" hangingPunct="1">
              <a:lnSpc>
                <a:spcPct val="80000"/>
              </a:lnSpc>
            </a:pPr>
            <a:r>
              <a:rPr lang="en-US" sz="2400" smtClean="0"/>
              <a:t>Each lawyer makes his case and is questioned by the Justices</a:t>
            </a:r>
          </a:p>
          <a:p>
            <a:pPr eaLnBrk="1" hangingPunct="1">
              <a:lnSpc>
                <a:spcPct val="80000"/>
              </a:lnSpc>
            </a:pPr>
            <a:r>
              <a:rPr lang="en-US" sz="2400" smtClean="0"/>
              <a:t>There are no witnesses</a:t>
            </a:r>
          </a:p>
          <a:p>
            <a:pPr eaLnBrk="1" hangingPunct="1">
              <a:lnSpc>
                <a:spcPct val="80000"/>
              </a:lnSpc>
            </a:pPr>
            <a:r>
              <a:rPr lang="en-US" sz="2400" smtClean="0"/>
              <a:t>The Justices meet in private and announce their decision months later </a:t>
            </a:r>
          </a:p>
        </p:txBody>
      </p:sp>
      <p:pic>
        <p:nvPicPr>
          <p:cNvPr id="16388" name="Picture 11" descr="Courtroom of the Supreme Court Building"/>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648200" y="2266950"/>
            <a:ext cx="4038600" cy="3190875"/>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idx="4294967295"/>
          </p:nvPr>
        </p:nvSpPr>
        <p:spPr>
          <a:xfrm>
            <a:off x="0" y="274638"/>
            <a:ext cx="8229600" cy="1143000"/>
          </a:xfrm>
        </p:spPr>
        <p:txBody>
          <a:bodyPr/>
          <a:lstStyle/>
          <a:p>
            <a:pPr eaLnBrk="1" hangingPunct="1"/>
            <a:r>
              <a:rPr lang="en-US" smtClean="0"/>
              <a:t>Decision Time</a:t>
            </a:r>
          </a:p>
        </p:txBody>
      </p:sp>
      <p:sp>
        <p:nvSpPr>
          <p:cNvPr id="17411" name="Rectangle 6"/>
          <p:cNvSpPr>
            <a:spLocks noGrp="1" noChangeArrowheads="1"/>
          </p:cNvSpPr>
          <p:nvPr>
            <p:ph type="body" sz="half" idx="4294967295"/>
          </p:nvPr>
        </p:nvSpPr>
        <p:spPr>
          <a:xfrm>
            <a:off x="228600" y="1600200"/>
            <a:ext cx="8610600" cy="4876800"/>
          </a:xfrm>
        </p:spPr>
        <p:txBody>
          <a:bodyPr/>
          <a:lstStyle/>
          <a:p>
            <a:pPr eaLnBrk="1" hangingPunct="1"/>
            <a:r>
              <a:rPr lang="en-US" sz="2400" dirty="0" smtClean="0"/>
              <a:t>The court can rule 1 of 3 ways in each case</a:t>
            </a:r>
          </a:p>
          <a:p>
            <a:pPr eaLnBrk="1" hangingPunct="1"/>
            <a:endParaRPr lang="en-US" sz="2400" dirty="0" smtClean="0"/>
          </a:p>
          <a:p>
            <a:pPr eaLnBrk="1" hangingPunct="1"/>
            <a:r>
              <a:rPr lang="en-US" sz="2400" dirty="0" smtClean="0"/>
              <a:t>They can </a:t>
            </a:r>
            <a:r>
              <a:rPr lang="en-US" sz="2400" b="1" i="1" u="sng" dirty="0" smtClean="0"/>
              <a:t>Uphold</a:t>
            </a:r>
            <a:r>
              <a:rPr lang="en-US" sz="2400" dirty="0" smtClean="0"/>
              <a:t> the decision of the lower court, </a:t>
            </a:r>
            <a:r>
              <a:rPr lang="en-US" sz="2400" b="1" dirty="0" smtClean="0"/>
              <a:t>leaving things as they are</a:t>
            </a:r>
          </a:p>
          <a:p>
            <a:pPr eaLnBrk="1" hangingPunct="1"/>
            <a:endParaRPr lang="en-US" sz="2400" b="1" dirty="0" smtClean="0"/>
          </a:p>
          <a:p>
            <a:pPr eaLnBrk="1" hangingPunct="1"/>
            <a:r>
              <a:rPr lang="en-US" sz="2400" dirty="0" smtClean="0"/>
              <a:t>They can </a:t>
            </a:r>
            <a:r>
              <a:rPr lang="en-US" sz="2400" b="1" i="1" u="sng" dirty="0" smtClean="0"/>
              <a:t>Overturn</a:t>
            </a:r>
            <a:r>
              <a:rPr lang="en-US" sz="2400" dirty="0" smtClean="0"/>
              <a:t> the decision, </a:t>
            </a:r>
            <a:r>
              <a:rPr lang="en-US" sz="2400" b="1" dirty="0" smtClean="0"/>
              <a:t>reversing the lower court</a:t>
            </a:r>
          </a:p>
          <a:p>
            <a:pPr eaLnBrk="1" hangingPunct="1"/>
            <a:endParaRPr lang="en-US" sz="2400" b="1" dirty="0" smtClean="0"/>
          </a:p>
          <a:p>
            <a:pPr eaLnBrk="1" hangingPunct="1"/>
            <a:r>
              <a:rPr lang="en-US" sz="2400" dirty="0" smtClean="0"/>
              <a:t>They can </a:t>
            </a:r>
            <a:r>
              <a:rPr lang="en-US" sz="2400" b="1" i="1" u="sng" dirty="0" smtClean="0"/>
              <a:t>Remand</a:t>
            </a:r>
            <a:r>
              <a:rPr lang="en-US" sz="2400" dirty="0" smtClean="0"/>
              <a:t> the case back to the lower court and </a:t>
            </a:r>
            <a:r>
              <a:rPr lang="en-US" sz="2400" b="1" dirty="0" smtClean="0"/>
              <a:t>order them to reconsider it</a:t>
            </a:r>
          </a:p>
          <a:p>
            <a:pPr eaLnBrk="1" hangingPunct="1"/>
            <a:endParaRPr lang="en-US" sz="2400" b="1"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en-US" smtClean="0"/>
              <a:t>Everyone Has An Opinion</a:t>
            </a:r>
          </a:p>
        </p:txBody>
      </p:sp>
      <p:sp>
        <p:nvSpPr>
          <p:cNvPr id="18435" name="Rectangle 5"/>
          <p:cNvSpPr>
            <a:spLocks noGrp="1" noChangeArrowheads="1"/>
          </p:cNvSpPr>
          <p:nvPr>
            <p:ph type="body" sz="half" idx="1"/>
          </p:nvPr>
        </p:nvSpPr>
        <p:spPr>
          <a:xfrm>
            <a:off x="152400" y="1295400"/>
            <a:ext cx="4343400" cy="4876800"/>
          </a:xfrm>
        </p:spPr>
        <p:txBody>
          <a:bodyPr/>
          <a:lstStyle/>
          <a:p>
            <a:pPr eaLnBrk="1" hangingPunct="1">
              <a:lnSpc>
                <a:spcPct val="90000"/>
              </a:lnSpc>
            </a:pPr>
            <a:r>
              <a:rPr lang="en-US" sz="2500" smtClean="0"/>
              <a:t>The winning side among the Justices writes an </a:t>
            </a:r>
            <a:r>
              <a:rPr lang="en-US" sz="2500" b="1" smtClean="0"/>
              <a:t>official statement explaining their decision</a:t>
            </a:r>
            <a:r>
              <a:rPr lang="en-US" sz="2500" smtClean="0"/>
              <a:t>, called the </a:t>
            </a:r>
            <a:r>
              <a:rPr lang="en-US" sz="2500" b="1" i="1" u="sng" smtClean="0"/>
              <a:t>Majority Opinion</a:t>
            </a:r>
          </a:p>
          <a:p>
            <a:pPr eaLnBrk="1" hangingPunct="1">
              <a:lnSpc>
                <a:spcPct val="90000"/>
              </a:lnSpc>
            </a:pPr>
            <a:r>
              <a:rPr lang="en-US" sz="2500" smtClean="0"/>
              <a:t>Justices that </a:t>
            </a:r>
            <a:r>
              <a:rPr lang="en-US" sz="2500" b="1" smtClean="0"/>
              <a:t>agree</a:t>
            </a:r>
            <a:r>
              <a:rPr lang="en-US" sz="2500" smtClean="0"/>
              <a:t> with the ruling, </a:t>
            </a:r>
            <a:r>
              <a:rPr lang="en-US" sz="2500" b="1" smtClean="0"/>
              <a:t>but for different reasons</a:t>
            </a:r>
            <a:r>
              <a:rPr lang="en-US" sz="2500" smtClean="0"/>
              <a:t> can write a </a:t>
            </a:r>
            <a:r>
              <a:rPr lang="en-US" sz="2500" b="1" i="1" u="sng" smtClean="0"/>
              <a:t>Concurring Opinion</a:t>
            </a:r>
          </a:p>
          <a:p>
            <a:pPr eaLnBrk="1" hangingPunct="1">
              <a:lnSpc>
                <a:spcPct val="90000"/>
              </a:lnSpc>
            </a:pPr>
            <a:r>
              <a:rPr lang="en-US" sz="2500" smtClean="0"/>
              <a:t>The Justices who </a:t>
            </a:r>
            <a:r>
              <a:rPr lang="en-US" sz="2500" b="1" smtClean="0"/>
              <a:t>voted against the majority explain their reasons</a:t>
            </a:r>
            <a:r>
              <a:rPr lang="en-US" sz="2500" smtClean="0"/>
              <a:t> in the </a:t>
            </a:r>
            <a:r>
              <a:rPr lang="en-US" sz="2500" b="1" i="1" u="sng" smtClean="0"/>
              <a:t>Dissenting Opinion</a:t>
            </a:r>
          </a:p>
        </p:txBody>
      </p:sp>
      <p:pic>
        <p:nvPicPr>
          <p:cNvPr id="18436" name="Picture 11" descr="Main Reading Room in the Supreme Court Library"/>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648200" y="2270125"/>
            <a:ext cx="4038600" cy="3184525"/>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381000" y="2819400"/>
            <a:ext cx="8229600" cy="1143000"/>
          </a:xfrm>
        </p:spPr>
        <p:txBody>
          <a:bodyPr/>
          <a:lstStyle/>
          <a:p>
            <a:pPr eaLnBrk="1" hangingPunct="1"/>
            <a:r>
              <a:rPr lang="en-US" dirty="0" smtClean="0"/>
              <a:t>Real Cases of the Court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idx="4294967295"/>
          </p:nvPr>
        </p:nvSpPr>
        <p:spPr>
          <a:xfrm>
            <a:off x="0" y="274638"/>
            <a:ext cx="8229600" cy="1143000"/>
          </a:xfrm>
        </p:spPr>
        <p:txBody>
          <a:bodyPr/>
          <a:lstStyle/>
          <a:p>
            <a:pPr eaLnBrk="1" hangingPunct="1"/>
            <a:r>
              <a:rPr lang="en-US" dirty="0" smtClean="0"/>
              <a:t>Plessy v. Ferguson (1896)</a:t>
            </a:r>
          </a:p>
        </p:txBody>
      </p:sp>
      <p:sp>
        <p:nvSpPr>
          <p:cNvPr id="20483" name="Rectangle 6"/>
          <p:cNvSpPr>
            <a:spLocks noGrp="1" noChangeArrowheads="1"/>
          </p:cNvSpPr>
          <p:nvPr>
            <p:ph type="body" sz="half" idx="4294967295"/>
          </p:nvPr>
        </p:nvSpPr>
        <p:spPr>
          <a:xfrm>
            <a:off x="152399" y="1615281"/>
            <a:ext cx="8827655" cy="5105400"/>
          </a:xfrm>
        </p:spPr>
        <p:txBody>
          <a:bodyPr/>
          <a:lstStyle/>
          <a:p>
            <a:pPr eaLnBrk="1" hangingPunct="1"/>
            <a:r>
              <a:rPr lang="en-US" dirty="0" smtClean="0"/>
              <a:t>Homer Plessy was 1/8 African-American, 7/8 white</a:t>
            </a:r>
          </a:p>
          <a:p>
            <a:pPr eaLnBrk="1" hangingPunct="1"/>
            <a:r>
              <a:rPr lang="en-US" dirty="0" smtClean="0"/>
              <a:t>He was riding a segregated train in Louisiana, riding in the “white” car</a:t>
            </a:r>
          </a:p>
          <a:p>
            <a:pPr eaLnBrk="1" hangingPunct="1"/>
            <a:r>
              <a:rPr lang="en-US" dirty="0" smtClean="0"/>
              <a:t>The conductor ordered him to the “colored” car</a:t>
            </a:r>
          </a:p>
          <a:p>
            <a:pPr eaLnBrk="1" hangingPunct="1"/>
            <a:r>
              <a:rPr lang="en-US" dirty="0" smtClean="0"/>
              <a:t>When he refused, he was arrested and charged with violating Louisiana “Jim Crow” laws </a:t>
            </a:r>
          </a:p>
        </p:txBody>
      </p:sp>
      <p:sp>
        <p:nvSpPr>
          <p:cNvPr id="20487"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1100">
                <a:ea typeface="Calibri" pitchFamily="34" charset="0"/>
                <a:cs typeface="Times New Roman" pitchFamily="18" charset="0"/>
                <a:hlinkClick r:id="rId2"/>
              </a:rPr>
              <a:t>http://www.vbschools.com/online_pubs/kaleid/2010/02/DAR.html</a:t>
            </a:r>
            <a:r>
              <a:rPr lang="en-US" sz="1100">
                <a:ea typeface="Calibri" pitchFamily="34" charset="0"/>
                <a:cs typeface="Times New Roman" pitchFamily="18" charset="0"/>
              </a:rPr>
              <a:t> </a:t>
            </a:r>
            <a:endParaRPr lang="en-US">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eaLnBrk="1" hangingPunct="1"/>
            <a:r>
              <a:rPr lang="en-US" smtClean="0"/>
              <a:t>The Court</a:t>
            </a:r>
          </a:p>
        </p:txBody>
      </p:sp>
      <p:sp>
        <p:nvSpPr>
          <p:cNvPr id="3075" name="Rectangle 6"/>
          <p:cNvSpPr>
            <a:spLocks noGrp="1" noChangeArrowheads="1"/>
          </p:cNvSpPr>
          <p:nvPr>
            <p:ph type="body" sz="half" idx="2"/>
          </p:nvPr>
        </p:nvSpPr>
        <p:spPr>
          <a:xfrm>
            <a:off x="4800600" y="1371600"/>
            <a:ext cx="4343400" cy="5181600"/>
          </a:xfrm>
        </p:spPr>
        <p:txBody>
          <a:bodyPr/>
          <a:lstStyle/>
          <a:p>
            <a:pPr eaLnBrk="1" hangingPunct="1">
              <a:lnSpc>
                <a:spcPct val="80000"/>
              </a:lnSpc>
            </a:pPr>
            <a:r>
              <a:rPr lang="en-US" sz="2400" b="1" smtClean="0"/>
              <a:t>The Supreme Court has </a:t>
            </a:r>
            <a:r>
              <a:rPr lang="en-US" sz="2400" b="1" u="sng" smtClean="0"/>
              <a:t>final appellate jurisdiction</a:t>
            </a:r>
            <a:r>
              <a:rPr lang="en-US" sz="2400" b="1" smtClean="0"/>
              <a:t> on all cases in the United States</a:t>
            </a:r>
          </a:p>
          <a:p>
            <a:pPr eaLnBrk="1" hangingPunct="1">
              <a:lnSpc>
                <a:spcPct val="80000"/>
              </a:lnSpc>
            </a:pPr>
            <a:r>
              <a:rPr lang="en-US" sz="2400" smtClean="0"/>
              <a:t>The court only has original jurisdiction in cases involving foreign diplomats and cases between states.  However those cases are usually heard in district court</a:t>
            </a:r>
          </a:p>
          <a:p>
            <a:pPr eaLnBrk="1" hangingPunct="1">
              <a:lnSpc>
                <a:spcPct val="80000"/>
              </a:lnSpc>
            </a:pPr>
            <a:r>
              <a:rPr lang="en-US" sz="2400" smtClean="0"/>
              <a:t>The court also has the power to </a:t>
            </a:r>
            <a:r>
              <a:rPr lang="en-US" sz="2400" b="1" smtClean="0"/>
              <a:t>declare acts of the </a:t>
            </a:r>
            <a:r>
              <a:rPr lang="en-US" sz="2400" b="1" u="sng" smtClean="0"/>
              <a:t>Legislative and</a:t>
            </a:r>
            <a:r>
              <a:rPr lang="en-US" sz="2400" b="1" smtClean="0"/>
              <a:t> </a:t>
            </a:r>
            <a:r>
              <a:rPr lang="en-US" sz="2400" b="1" u="sng" smtClean="0"/>
              <a:t>Executive Branches</a:t>
            </a:r>
            <a:r>
              <a:rPr lang="en-US" sz="2400" b="1" smtClean="0"/>
              <a:t> unconstitutional</a:t>
            </a:r>
          </a:p>
          <a:p>
            <a:pPr eaLnBrk="1" hangingPunct="1">
              <a:lnSpc>
                <a:spcPct val="80000"/>
              </a:lnSpc>
            </a:pPr>
            <a:endParaRPr lang="en-US" sz="2400" smtClean="0"/>
          </a:p>
        </p:txBody>
      </p:sp>
      <p:pic>
        <p:nvPicPr>
          <p:cNvPr id="3076" name="Picture 6" descr="File:Supreme Court US 2010.jpg">
            <a:hlinkClick r:id="rId2"/>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0" y="2057400"/>
            <a:ext cx="4803775" cy="32004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pPr eaLnBrk="1" hangingPunct="1"/>
            <a:r>
              <a:rPr lang="en-US" smtClean="0"/>
              <a:t>19</a:t>
            </a:r>
            <a:r>
              <a:rPr lang="en-US" baseline="30000" smtClean="0"/>
              <a:t>th</a:t>
            </a:r>
            <a:r>
              <a:rPr lang="en-US" smtClean="0"/>
              <a:t> Century Justice</a:t>
            </a:r>
          </a:p>
        </p:txBody>
      </p:sp>
      <p:sp>
        <p:nvSpPr>
          <p:cNvPr id="21507" name="Rectangle 5"/>
          <p:cNvSpPr>
            <a:spLocks noGrp="1" noChangeArrowheads="1"/>
          </p:cNvSpPr>
          <p:nvPr>
            <p:ph type="body" sz="half" idx="1"/>
          </p:nvPr>
        </p:nvSpPr>
        <p:spPr/>
        <p:txBody>
          <a:bodyPr/>
          <a:lstStyle/>
          <a:p>
            <a:pPr eaLnBrk="1" hangingPunct="1">
              <a:lnSpc>
                <a:spcPct val="90000"/>
              </a:lnSpc>
            </a:pPr>
            <a:r>
              <a:rPr lang="en-US" sz="2400" dirty="0" smtClean="0"/>
              <a:t>Plessy appealed his case all the way to the Supreme Court</a:t>
            </a:r>
          </a:p>
          <a:p>
            <a:pPr eaLnBrk="1" hangingPunct="1">
              <a:lnSpc>
                <a:spcPct val="90000"/>
              </a:lnSpc>
            </a:pPr>
            <a:r>
              <a:rPr lang="en-US" sz="2400" dirty="0" smtClean="0"/>
              <a:t>He claimed that his 14</a:t>
            </a:r>
            <a:r>
              <a:rPr lang="en-US" sz="2400" baseline="30000" dirty="0" smtClean="0"/>
              <a:t>th</a:t>
            </a:r>
            <a:r>
              <a:rPr lang="en-US" sz="2400" dirty="0" smtClean="0"/>
              <a:t> Amendment rights had been violated</a:t>
            </a:r>
          </a:p>
          <a:p>
            <a:pPr eaLnBrk="1" hangingPunct="1">
              <a:lnSpc>
                <a:spcPct val="90000"/>
              </a:lnSpc>
            </a:pPr>
            <a:r>
              <a:rPr lang="en-US" sz="2400" dirty="0" smtClean="0"/>
              <a:t>The “equal protection under the law” clause made segregation unconstitutional in his opinion</a:t>
            </a:r>
          </a:p>
          <a:p>
            <a:pPr eaLnBrk="1" hangingPunct="1">
              <a:lnSpc>
                <a:spcPct val="90000"/>
              </a:lnSpc>
            </a:pPr>
            <a:r>
              <a:rPr lang="en-US" sz="2400" dirty="0" smtClean="0"/>
              <a:t>Was he right?</a:t>
            </a:r>
          </a:p>
        </p:txBody>
      </p:sp>
      <p:pic>
        <p:nvPicPr>
          <p:cNvPr id="21508" name="Picture 11" descr="Old Senate Chamber"/>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648200" y="2500313"/>
            <a:ext cx="4038600" cy="2725737"/>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eaLnBrk="1" hangingPunct="1"/>
            <a:r>
              <a:rPr lang="en-US" smtClean="0"/>
              <a:t>Separate But Equal?</a:t>
            </a:r>
          </a:p>
        </p:txBody>
      </p:sp>
      <p:sp>
        <p:nvSpPr>
          <p:cNvPr id="22531" name="Rectangle 6"/>
          <p:cNvSpPr>
            <a:spLocks noGrp="1" noChangeArrowheads="1"/>
          </p:cNvSpPr>
          <p:nvPr>
            <p:ph type="body" sz="half" idx="2"/>
          </p:nvPr>
        </p:nvSpPr>
        <p:spPr>
          <a:xfrm>
            <a:off x="4648200" y="1600200"/>
            <a:ext cx="4267200" cy="4953000"/>
          </a:xfrm>
        </p:spPr>
        <p:txBody>
          <a:bodyPr/>
          <a:lstStyle/>
          <a:p>
            <a:pPr eaLnBrk="1" hangingPunct="1">
              <a:lnSpc>
                <a:spcPct val="90000"/>
              </a:lnSpc>
            </a:pPr>
            <a:r>
              <a:rPr lang="en-US" sz="2400" dirty="0" smtClean="0"/>
              <a:t>The court ruled against Homer Plessy</a:t>
            </a:r>
          </a:p>
          <a:p>
            <a:pPr eaLnBrk="1" hangingPunct="1">
              <a:lnSpc>
                <a:spcPct val="90000"/>
              </a:lnSpc>
            </a:pPr>
            <a:r>
              <a:rPr lang="en-US" sz="2400" dirty="0" smtClean="0"/>
              <a:t>They said that states could mandate separate facilities for the races, as long as they were equal facilities</a:t>
            </a:r>
          </a:p>
          <a:p>
            <a:pPr eaLnBrk="1" hangingPunct="1">
              <a:lnSpc>
                <a:spcPct val="90000"/>
              </a:lnSpc>
            </a:pPr>
            <a:r>
              <a:rPr lang="en-US" sz="2400" dirty="0" smtClean="0"/>
              <a:t>This met the requirements of the equal protection clause of the 14</a:t>
            </a:r>
            <a:r>
              <a:rPr lang="en-US" sz="2400" baseline="30000" dirty="0" smtClean="0"/>
              <a:t>th</a:t>
            </a:r>
            <a:r>
              <a:rPr lang="en-US" sz="2400" dirty="0" smtClean="0"/>
              <a:t> Amendment</a:t>
            </a:r>
          </a:p>
          <a:p>
            <a:pPr eaLnBrk="1" hangingPunct="1">
              <a:lnSpc>
                <a:spcPct val="90000"/>
              </a:lnSpc>
            </a:pPr>
            <a:r>
              <a:rPr lang="en-US" sz="2400" dirty="0" smtClean="0"/>
              <a:t>So racial segregation would be legal for several more decades</a:t>
            </a:r>
          </a:p>
        </p:txBody>
      </p:sp>
      <p:pic>
        <p:nvPicPr>
          <p:cNvPr id="22532" name="Picture 11" descr="Historical Documents and Speeches - Plessy v. Ferguson (1896) The ruling in this Supreme Court case upheld a Louisiana state law that allowed for &quot;equal but separate accommodations for the white and colored races.&quot; The Plessy v. Ferguson Supreme Court"/>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2647950"/>
            <a:ext cx="4038600" cy="2430463"/>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a:xfrm>
            <a:off x="228600" y="274638"/>
            <a:ext cx="8458200" cy="1143000"/>
          </a:xfrm>
        </p:spPr>
        <p:txBody>
          <a:bodyPr/>
          <a:lstStyle/>
          <a:p>
            <a:pPr eaLnBrk="1" hangingPunct="1"/>
            <a:r>
              <a:rPr lang="en-US" sz="4000" smtClean="0"/>
              <a:t>Brown v. Board of Education (1954)</a:t>
            </a:r>
          </a:p>
        </p:txBody>
      </p:sp>
      <p:sp>
        <p:nvSpPr>
          <p:cNvPr id="23555" name="Rectangle 5"/>
          <p:cNvSpPr>
            <a:spLocks noGrp="1" noChangeArrowheads="1"/>
          </p:cNvSpPr>
          <p:nvPr>
            <p:ph type="body" sz="half" idx="1"/>
          </p:nvPr>
        </p:nvSpPr>
        <p:spPr/>
        <p:txBody>
          <a:bodyPr/>
          <a:lstStyle/>
          <a:p>
            <a:pPr eaLnBrk="1" hangingPunct="1">
              <a:lnSpc>
                <a:spcPct val="90000"/>
              </a:lnSpc>
            </a:pPr>
            <a:r>
              <a:rPr lang="en-US" sz="2400" dirty="0" smtClean="0"/>
              <a:t>By the middle of the 20</a:t>
            </a:r>
            <a:r>
              <a:rPr lang="en-US" sz="2400" baseline="30000" dirty="0" smtClean="0"/>
              <a:t>th</a:t>
            </a:r>
            <a:r>
              <a:rPr lang="en-US" sz="2400" dirty="0" smtClean="0"/>
              <a:t> Century, attitudes toward race were beginning to change</a:t>
            </a:r>
          </a:p>
          <a:p>
            <a:pPr eaLnBrk="1" hangingPunct="1">
              <a:lnSpc>
                <a:spcPct val="90000"/>
              </a:lnSpc>
            </a:pPr>
            <a:r>
              <a:rPr lang="en-US" sz="2400" dirty="0" smtClean="0"/>
              <a:t>The NAACP, a major civil rights organization, decided to challenge the “Plessy” decision</a:t>
            </a:r>
          </a:p>
          <a:p>
            <a:pPr eaLnBrk="1" hangingPunct="1">
              <a:lnSpc>
                <a:spcPct val="90000"/>
              </a:lnSpc>
            </a:pPr>
            <a:r>
              <a:rPr lang="en-US" sz="2400" dirty="0" smtClean="0"/>
              <a:t>Several cases from around the country were taken on by NAACP lawyers, led by Thurgood Marshall</a:t>
            </a:r>
          </a:p>
        </p:txBody>
      </p:sp>
      <p:sp>
        <p:nvSpPr>
          <p:cNvPr id="23556" name="Rectangle 9"/>
          <p:cNvSpPr>
            <a:spLocks noGrp="1" noChangeArrowheads="1" noTextEdit="1"/>
          </p:cNvSpPr>
          <p:nvPr>
            <p:ph type="clipArt" sz="half" idx="2"/>
          </p:nvPr>
        </p:nvSpPr>
        <p:spPr/>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idx="4294967295"/>
          </p:nvPr>
        </p:nvSpPr>
        <p:spPr>
          <a:xfrm>
            <a:off x="0" y="274638"/>
            <a:ext cx="8229600" cy="1143000"/>
          </a:xfrm>
        </p:spPr>
        <p:txBody>
          <a:bodyPr/>
          <a:lstStyle/>
          <a:p>
            <a:pPr eaLnBrk="1" hangingPunct="1"/>
            <a:r>
              <a:rPr lang="en-US" smtClean="0"/>
              <a:t>Crossing the tracks</a:t>
            </a:r>
          </a:p>
        </p:txBody>
      </p:sp>
      <p:sp>
        <p:nvSpPr>
          <p:cNvPr id="24579" name="Rectangle 6"/>
          <p:cNvSpPr>
            <a:spLocks noGrp="1" noChangeArrowheads="1"/>
          </p:cNvSpPr>
          <p:nvPr>
            <p:ph type="body" sz="half" idx="4294967295"/>
          </p:nvPr>
        </p:nvSpPr>
        <p:spPr>
          <a:xfrm>
            <a:off x="152400" y="1295400"/>
            <a:ext cx="8839200" cy="4953000"/>
          </a:xfrm>
        </p:spPr>
        <p:txBody>
          <a:bodyPr/>
          <a:lstStyle/>
          <a:p>
            <a:pPr eaLnBrk="1" hangingPunct="1"/>
            <a:r>
              <a:rPr lang="en-US" sz="2200" dirty="0" smtClean="0"/>
              <a:t>Linda Brown was an African-American girl in Topeka, Kansas</a:t>
            </a:r>
          </a:p>
          <a:p>
            <a:pPr eaLnBrk="1" hangingPunct="1"/>
            <a:endParaRPr lang="en-US" sz="2200" dirty="0" smtClean="0"/>
          </a:p>
          <a:p>
            <a:pPr eaLnBrk="1" hangingPunct="1"/>
            <a:r>
              <a:rPr lang="en-US" sz="2200" dirty="0" smtClean="0"/>
              <a:t>She had to cross railroad tracks to get to the “colored” school, while there was a “white” school much closer to her home</a:t>
            </a:r>
          </a:p>
          <a:p>
            <a:pPr eaLnBrk="1" hangingPunct="1"/>
            <a:endParaRPr lang="en-US" sz="2200" dirty="0" smtClean="0"/>
          </a:p>
          <a:p>
            <a:pPr eaLnBrk="1" hangingPunct="1"/>
            <a:r>
              <a:rPr lang="en-US" sz="2200" dirty="0" smtClean="0"/>
              <a:t>Her parents tried to enroll her in the “white” school and when they were refused, the NAACP filed a lawsuit on their behalf</a:t>
            </a:r>
          </a:p>
          <a:p>
            <a:pPr eaLnBrk="1" hangingPunct="1"/>
            <a:endParaRPr lang="en-US" sz="2200" dirty="0" smtClean="0"/>
          </a:p>
          <a:p>
            <a:pPr eaLnBrk="1" hangingPunct="1"/>
            <a:r>
              <a:rPr lang="en-US" sz="2200" dirty="0" smtClean="0"/>
              <a:t>They argued that “Separate but Equal” did not work, because it was never equal</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p:txBody>
          <a:bodyPr/>
          <a:lstStyle/>
          <a:p>
            <a:pPr eaLnBrk="1" hangingPunct="1"/>
            <a:r>
              <a:rPr lang="en-US" smtClean="0"/>
              <a:t>A new era begins</a:t>
            </a:r>
          </a:p>
        </p:txBody>
      </p:sp>
      <p:sp>
        <p:nvSpPr>
          <p:cNvPr id="25603" name="Rectangle 5"/>
          <p:cNvSpPr>
            <a:spLocks noGrp="1" noChangeArrowheads="1"/>
          </p:cNvSpPr>
          <p:nvPr>
            <p:ph type="body" sz="half" idx="1"/>
          </p:nvPr>
        </p:nvSpPr>
        <p:spPr>
          <a:xfrm>
            <a:off x="228600" y="1447800"/>
            <a:ext cx="4267200" cy="5029200"/>
          </a:xfrm>
        </p:spPr>
        <p:txBody>
          <a:bodyPr/>
          <a:lstStyle/>
          <a:p>
            <a:pPr eaLnBrk="1" hangingPunct="1">
              <a:lnSpc>
                <a:spcPct val="90000"/>
              </a:lnSpc>
            </a:pPr>
            <a:r>
              <a:rPr lang="en-US" sz="2200" smtClean="0"/>
              <a:t>The Supreme Court ruled for the Browns and the NAACP</a:t>
            </a:r>
          </a:p>
          <a:p>
            <a:pPr eaLnBrk="1" hangingPunct="1">
              <a:lnSpc>
                <a:spcPct val="90000"/>
              </a:lnSpc>
            </a:pPr>
            <a:r>
              <a:rPr lang="en-US" sz="2200" smtClean="0"/>
              <a:t>They stated that segregation in public schools is unconstitutional and unfair</a:t>
            </a:r>
          </a:p>
          <a:p>
            <a:pPr eaLnBrk="1" hangingPunct="1">
              <a:lnSpc>
                <a:spcPct val="90000"/>
              </a:lnSpc>
            </a:pPr>
            <a:r>
              <a:rPr lang="en-US" sz="2200" smtClean="0"/>
              <a:t>They ordered all schools across the country to de-segregate immediately</a:t>
            </a:r>
          </a:p>
          <a:p>
            <a:pPr eaLnBrk="1" hangingPunct="1">
              <a:lnSpc>
                <a:spcPct val="90000"/>
              </a:lnSpc>
            </a:pPr>
            <a:r>
              <a:rPr lang="en-US" sz="2200" smtClean="0"/>
              <a:t>This led to the end of legalized segregation in all public places</a:t>
            </a:r>
          </a:p>
          <a:p>
            <a:pPr eaLnBrk="1" hangingPunct="1">
              <a:lnSpc>
                <a:spcPct val="90000"/>
              </a:lnSpc>
            </a:pPr>
            <a:r>
              <a:rPr lang="en-US" sz="2200" smtClean="0"/>
              <a:t>Thurgood Marshall became famous as a great lawyer and would earn a spot on the Supreme Court himself in 1967</a:t>
            </a:r>
          </a:p>
        </p:txBody>
      </p:sp>
      <p:pic>
        <p:nvPicPr>
          <p:cNvPr id="25604" name="Picture 11" descr="George E.C. Hayes, Thurgood Marshall, and James Nabrit, congratulating each other, following Supreme Court decision declaring segregation unconstitutional">
            <a:hlinkClick r:id="rId2" tooltip="George E.C. Hayes, Thurgood Marshall, and James Nabrit, congratulating each other, following Supreme Court decision declaring segregation unconstitutional"/>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5181600" y="1752600"/>
            <a:ext cx="2865438" cy="3662363"/>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685800" y="457200"/>
            <a:ext cx="7772400" cy="1470025"/>
          </a:xfrm>
        </p:spPr>
        <p:txBody>
          <a:bodyPr/>
          <a:lstStyle/>
          <a:p>
            <a:pPr eaLnBrk="1" hangingPunct="1"/>
            <a:r>
              <a:rPr lang="en-US" sz="4800" dirty="0" smtClean="0"/>
              <a:t>Owasso School District v. Falvo (2002)</a:t>
            </a:r>
          </a:p>
        </p:txBody>
      </p:sp>
      <p:sp>
        <p:nvSpPr>
          <p:cNvPr id="26627" name="Rectangle 4"/>
          <p:cNvSpPr>
            <a:spLocks noGrp="1" noChangeArrowheads="1"/>
          </p:cNvSpPr>
          <p:nvPr>
            <p:ph type="subTitle" idx="1"/>
          </p:nvPr>
        </p:nvSpPr>
        <p:spPr/>
        <p:txBody>
          <a:bodyPr/>
          <a:lstStyle/>
          <a:p>
            <a:pPr eaLnBrk="1" hangingPunct="1"/>
            <a:endParaRPr lang="el-GR" smtClean="0"/>
          </a:p>
        </p:txBody>
      </p:sp>
      <p:pic>
        <p:nvPicPr>
          <p:cNvPr id="26628" name="Picture 6" descr="photo: educ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759075"/>
            <a:ext cx="4953000"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0" y="274638"/>
            <a:ext cx="8229600" cy="1143000"/>
          </a:xfrm>
        </p:spPr>
        <p:txBody>
          <a:bodyPr/>
          <a:lstStyle/>
          <a:p>
            <a:pPr eaLnBrk="1" hangingPunct="1"/>
            <a:r>
              <a:rPr lang="en-US" sz="5400" smtClean="0"/>
              <a:t>Sound Familiar?</a:t>
            </a:r>
            <a:endParaRPr lang="en-US" smtClean="0"/>
          </a:p>
        </p:txBody>
      </p:sp>
      <p:sp>
        <p:nvSpPr>
          <p:cNvPr id="27651" name="Rectangle 3"/>
          <p:cNvSpPr>
            <a:spLocks noGrp="1" noChangeArrowheads="1"/>
          </p:cNvSpPr>
          <p:nvPr>
            <p:ph type="body" sz="half" idx="4294967295"/>
          </p:nvPr>
        </p:nvSpPr>
        <p:spPr>
          <a:xfrm>
            <a:off x="0" y="1600200"/>
            <a:ext cx="8839200" cy="4525963"/>
          </a:xfrm>
        </p:spPr>
        <p:txBody>
          <a:bodyPr/>
          <a:lstStyle/>
          <a:p>
            <a:pPr eaLnBrk="1" hangingPunct="1"/>
            <a:r>
              <a:rPr lang="en-US" sz="3000" dirty="0" smtClean="0"/>
              <a:t>At Owasso Middle School in Tulsa, OK</a:t>
            </a:r>
          </a:p>
          <a:p>
            <a:pPr eaLnBrk="1" hangingPunct="1"/>
            <a:endParaRPr lang="en-US" sz="3000" dirty="0" smtClean="0"/>
          </a:p>
          <a:p>
            <a:pPr eaLnBrk="1" hangingPunct="1"/>
            <a:r>
              <a:rPr lang="en-US" sz="3000" dirty="0" smtClean="0"/>
              <a:t>Students often grade papers in class</a:t>
            </a:r>
          </a:p>
          <a:p>
            <a:pPr eaLnBrk="1" hangingPunct="1"/>
            <a:endParaRPr lang="en-US" sz="3000" dirty="0" smtClean="0"/>
          </a:p>
          <a:p>
            <a:pPr eaLnBrk="1" hangingPunct="1"/>
            <a:r>
              <a:rPr lang="en-US" sz="3000" dirty="0" smtClean="0"/>
              <a:t>Sometimes students would read out the scores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0" y="274638"/>
            <a:ext cx="8229600" cy="1143000"/>
          </a:xfrm>
        </p:spPr>
        <p:txBody>
          <a:bodyPr/>
          <a:lstStyle/>
          <a:p>
            <a:pPr eaLnBrk="1" hangingPunct="1"/>
            <a:r>
              <a:rPr lang="en-US" i="1" smtClean="0"/>
              <a:t>A Parent Objects!</a:t>
            </a:r>
          </a:p>
        </p:txBody>
      </p:sp>
      <p:sp>
        <p:nvSpPr>
          <p:cNvPr id="28675" name="Rectangle 4"/>
          <p:cNvSpPr>
            <a:spLocks noGrp="1" noChangeArrowheads="1"/>
          </p:cNvSpPr>
          <p:nvPr>
            <p:ph type="body" sz="half" idx="4294967295"/>
          </p:nvPr>
        </p:nvSpPr>
        <p:spPr>
          <a:xfrm>
            <a:off x="152401" y="1600200"/>
            <a:ext cx="8762999" cy="4525963"/>
          </a:xfrm>
        </p:spPr>
        <p:txBody>
          <a:bodyPr/>
          <a:lstStyle/>
          <a:p>
            <a:pPr eaLnBrk="1" hangingPunct="1"/>
            <a:r>
              <a:rPr lang="en-US" sz="2800" dirty="0" smtClean="0"/>
              <a:t>Kristja Falvo, who had 3 children in the school, complained</a:t>
            </a:r>
          </a:p>
          <a:p>
            <a:pPr eaLnBrk="1" hangingPunct="1"/>
            <a:r>
              <a:rPr lang="en-US" sz="2800" dirty="0" smtClean="0"/>
              <a:t>She said her kids were embarrassed by the practice of grading in class</a:t>
            </a:r>
          </a:p>
          <a:p>
            <a:pPr eaLnBrk="1" hangingPunct="1"/>
            <a:r>
              <a:rPr lang="en-US" sz="2800" dirty="0" smtClean="0"/>
              <a:t>She </a:t>
            </a:r>
            <a:r>
              <a:rPr lang="en-US" sz="2800" dirty="0"/>
              <a:t>claimed the school was invading the privacy of her </a:t>
            </a:r>
            <a:r>
              <a:rPr lang="en-US" sz="2800" dirty="0" smtClean="0"/>
              <a:t>kids</a:t>
            </a:r>
          </a:p>
          <a:p>
            <a:pPr eaLnBrk="1" hangingPunct="1"/>
            <a:r>
              <a:rPr lang="en-US" sz="2800" dirty="0" smtClean="0"/>
              <a:t>She </a:t>
            </a:r>
            <a:r>
              <a:rPr lang="en-US" sz="2800" dirty="0"/>
              <a:t>said the school violated the “Family Educational Rights and Privacy Act of 1974” (FERPA)</a:t>
            </a:r>
          </a:p>
          <a:p>
            <a:pPr eaLnBrk="1" hangingPunct="1"/>
            <a:endParaRPr lang="en-US" sz="2800" dirty="0"/>
          </a:p>
          <a:p>
            <a:pPr eaLnBrk="1" hangingPunct="1"/>
            <a:endParaRPr lang="en-US" sz="2800" dirty="0"/>
          </a:p>
          <a:p>
            <a:pPr eaLnBrk="1" hangingPunct="1"/>
            <a:endParaRPr lang="en-US" sz="2800" dirty="0" smtClean="0"/>
          </a:p>
          <a:p>
            <a:pPr eaLnBrk="1" hangingPunct="1"/>
            <a:endParaRPr lang="en-US" sz="2800" dirty="0" smtClean="0"/>
          </a:p>
          <a:p>
            <a:pPr eaLnBrk="1" hangingPunct="1"/>
            <a:endParaRPr lang="en-US" sz="2800" dirty="0"/>
          </a:p>
          <a:p>
            <a:pPr eaLnBrk="1" hangingPunct="1"/>
            <a:endParaRPr lang="en-US" sz="28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0" y="274638"/>
            <a:ext cx="8229600" cy="1143000"/>
          </a:xfrm>
        </p:spPr>
        <p:txBody>
          <a:bodyPr/>
          <a:lstStyle/>
          <a:p>
            <a:pPr eaLnBrk="1" hangingPunct="1"/>
            <a:r>
              <a:rPr lang="en-US" i="1" dirty="0" smtClean="0"/>
              <a:t>FERPA (1974)</a:t>
            </a:r>
          </a:p>
        </p:txBody>
      </p:sp>
      <p:sp>
        <p:nvSpPr>
          <p:cNvPr id="30723" name="Rectangle 4"/>
          <p:cNvSpPr>
            <a:spLocks noGrp="1" noChangeArrowheads="1"/>
          </p:cNvSpPr>
          <p:nvPr>
            <p:ph type="body" sz="half" idx="4294967295"/>
          </p:nvPr>
        </p:nvSpPr>
        <p:spPr>
          <a:xfrm>
            <a:off x="381001" y="1600200"/>
            <a:ext cx="8534399" cy="4525963"/>
          </a:xfrm>
        </p:spPr>
        <p:txBody>
          <a:bodyPr/>
          <a:lstStyle/>
          <a:p>
            <a:pPr eaLnBrk="1" hangingPunct="1"/>
            <a:r>
              <a:rPr lang="en-US" sz="2800" dirty="0" smtClean="0"/>
              <a:t>The Family Educational Rights and Privacy Act says:</a:t>
            </a:r>
          </a:p>
          <a:p>
            <a:pPr eaLnBrk="1" hangingPunct="1"/>
            <a:endParaRPr lang="en-US" sz="2800" dirty="0" smtClean="0"/>
          </a:p>
          <a:p>
            <a:pPr eaLnBrk="1" hangingPunct="1"/>
            <a:r>
              <a:rPr lang="en-US" sz="2800" dirty="0" smtClean="0"/>
              <a:t>Schools are forbidden to release “educational records” of students without a parent’s permission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i="1" smtClean="0"/>
              <a:t>What do you think?</a:t>
            </a:r>
          </a:p>
        </p:txBody>
      </p:sp>
      <p:sp>
        <p:nvSpPr>
          <p:cNvPr id="31747" name="Rectangle 3"/>
          <p:cNvSpPr>
            <a:spLocks noGrp="1" noChangeArrowheads="1"/>
          </p:cNvSpPr>
          <p:nvPr>
            <p:ph type="body" idx="1"/>
          </p:nvPr>
        </p:nvSpPr>
        <p:spPr/>
        <p:txBody>
          <a:bodyPr/>
          <a:lstStyle/>
          <a:p>
            <a:pPr eaLnBrk="1" hangingPunct="1"/>
            <a:r>
              <a:rPr lang="en-US" smtClean="0"/>
              <a:t>Does grading papers in class violate your privacy?</a:t>
            </a:r>
          </a:p>
          <a:p>
            <a:pPr eaLnBrk="1" hangingPunct="1"/>
            <a:r>
              <a:rPr lang="en-US" smtClean="0"/>
              <a:t>Is a grade in class an “Educational Record”?</a:t>
            </a:r>
          </a:p>
          <a:p>
            <a:pPr eaLnBrk="1" hangingPunct="1"/>
            <a:endParaRPr lang="en-US" smtClean="0"/>
          </a:p>
          <a:p>
            <a:pPr eaLnBrk="1" hangingPunct="1"/>
            <a:r>
              <a:rPr lang="en-US" smtClean="0"/>
              <a:t>Is FERPA violated?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smtClean="0"/>
              <a:t>The Court</a:t>
            </a:r>
          </a:p>
        </p:txBody>
      </p:sp>
      <p:sp>
        <p:nvSpPr>
          <p:cNvPr id="4099" name="Rectangle 6"/>
          <p:cNvSpPr>
            <a:spLocks noGrp="1" noChangeArrowheads="1"/>
          </p:cNvSpPr>
          <p:nvPr>
            <p:ph type="body" sz="half" idx="2"/>
          </p:nvPr>
        </p:nvSpPr>
        <p:spPr>
          <a:xfrm>
            <a:off x="4648200" y="1371600"/>
            <a:ext cx="4343400" cy="5105400"/>
          </a:xfrm>
        </p:spPr>
        <p:txBody>
          <a:bodyPr/>
          <a:lstStyle/>
          <a:p>
            <a:pPr eaLnBrk="1" hangingPunct="1">
              <a:lnSpc>
                <a:spcPct val="90000"/>
              </a:lnSpc>
            </a:pPr>
            <a:r>
              <a:rPr lang="en-US" sz="2400" smtClean="0"/>
              <a:t>The court has </a:t>
            </a:r>
            <a:r>
              <a:rPr lang="en-US" sz="2400" b="1" i="1" u="sng" smtClean="0"/>
              <a:t>9</a:t>
            </a:r>
            <a:r>
              <a:rPr lang="en-US" sz="2400" smtClean="0"/>
              <a:t> judges, known as </a:t>
            </a:r>
            <a:r>
              <a:rPr lang="en-US" sz="2400" b="1" i="1" u="sng" smtClean="0"/>
              <a:t>Supreme Court Justices</a:t>
            </a:r>
          </a:p>
          <a:p>
            <a:pPr eaLnBrk="1" hangingPunct="1">
              <a:lnSpc>
                <a:spcPct val="90000"/>
              </a:lnSpc>
            </a:pPr>
            <a:r>
              <a:rPr lang="en-US" sz="2400" smtClean="0"/>
              <a:t>The </a:t>
            </a:r>
            <a:r>
              <a:rPr lang="en-US" sz="2400" b="1" i="1" u="sng" smtClean="0"/>
              <a:t>Chief Justice</a:t>
            </a:r>
            <a:r>
              <a:rPr lang="en-US" sz="2400" b="1" smtClean="0"/>
              <a:t> is the leader of the court</a:t>
            </a:r>
          </a:p>
          <a:p>
            <a:pPr eaLnBrk="1" hangingPunct="1">
              <a:lnSpc>
                <a:spcPct val="90000"/>
              </a:lnSpc>
            </a:pPr>
            <a:r>
              <a:rPr lang="en-US" sz="2400" b="1" u="sng" smtClean="0"/>
              <a:t>John Roberts</a:t>
            </a:r>
            <a:r>
              <a:rPr lang="en-US" sz="2400" smtClean="0"/>
              <a:t> is the </a:t>
            </a:r>
            <a:r>
              <a:rPr lang="en-US" sz="2400" b="1" smtClean="0"/>
              <a:t>Chief Justice today</a:t>
            </a:r>
          </a:p>
          <a:p>
            <a:pPr eaLnBrk="1" hangingPunct="1">
              <a:lnSpc>
                <a:spcPct val="90000"/>
              </a:lnSpc>
            </a:pPr>
            <a:r>
              <a:rPr lang="en-US" sz="2400" smtClean="0"/>
              <a:t>Justices are </a:t>
            </a:r>
            <a:r>
              <a:rPr lang="en-US" sz="2400" b="1" smtClean="0"/>
              <a:t>appointed by the President</a:t>
            </a:r>
            <a:r>
              <a:rPr lang="en-US" sz="2400" smtClean="0"/>
              <a:t> and </a:t>
            </a:r>
            <a:r>
              <a:rPr lang="en-US" sz="2400" b="1" smtClean="0"/>
              <a:t>approved by the Senate</a:t>
            </a:r>
          </a:p>
          <a:p>
            <a:pPr eaLnBrk="1" hangingPunct="1">
              <a:lnSpc>
                <a:spcPct val="90000"/>
              </a:lnSpc>
            </a:pPr>
            <a:r>
              <a:rPr lang="en-US" sz="2400" smtClean="0"/>
              <a:t>They hold their </a:t>
            </a:r>
            <a:r>
              <a:rPr lang="en-US" sz="2400" b="1" smtClean="0"/>
              <a:t>jobs for life</a:t>
            </a:r>
            <a:r>
              <a:rPr lang="en-US" sz="2400" smtClean="0"/>
              <a:t> or until they want to retire</a:t>
            </a:r>
          </a:p>
          <a:p>
            <a:pPr eaLnBrk="1" hangingPunct="1">
              <a:lnSpc>
                <a:spcPct val="90000"/>
              </a:lnSpc>
            </a:pPr>
            <a:r>
              <a:rPr lang="en-US" sz="2400" smtClean="0"/>
              <a:t>The </a:t>
            </a:r>
            <a:r>
              <a:rPr lang="en-US" sz="2400" b="1" smtClean="0"/>
              <a:t>only way they can be fired is through impeachment</a:t>
            </a:r>
          </a:p>
        </p:txBody>
      </p:sp>
      <p:pic>
        <p:nvPicPr>
          <p:cNvPr id="4100" name="Picture 13" descr="001_roberts"/>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722313" y="1600200"/>
            <a:ext cx="3508375" cy="4525963"/>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i="1" smtClean="0"/>
              <a:t>A Unanimous Decision</a:t>
            </a:r>
          </a:p>
        </p:txBody>
      </p:sp>
      <p:sp>
        <p:nvSpPr>
          <p:cNvPr id="32771" name="Rectangle 3"/>
          <p:cNvSpPr>
            <a:spLocks noGrp="1" noChangeArrowheads="1"/>
          </p:cNvSpPr>
          <p:nvPr>
            <p:ph type="body" idx="1"/>
          </p:nvPr>
        </p:nvSpPr>
        <p:spPr/>
        <p:txBody>
          <a:bodyPr/>
          <a:lstStyle/>
          <a:p>
            <a:pPr eaLnBrk="1" hangingPunct="1"/>
            <a:r>
              <a:rPr lang="en-US" smtClean="0"/>
              <a:t>The Supreme Court rejected Falvo’s argument by a 9-0 vote.  It did not violate FERPA to grade papers in class</a:t>
            </a:r>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i="1" smtClean="0"/>
              <a:t>The Opinion of the Court</a:t>
            </a:r>
          </a:p>
        </p:txBody>
      </p:sp>
      <p:sp>
        <p:nvSpPr>
          <p:cNvPr id="33795" name="Rectangle 3"/>
          <p:cNvSpPr>
            <a:spLocks noGrp="1" noChangeArrowheads="1"/>
          </p:cNvSpPr>
          <p:nvPr>
            <p:ph type="body" idx="1"/>
          </p:nvPr>
        </p:nvSpPr>
        <p:spPr/>
        <p:txBody>
          <a:bodyPr/>
          <a:lstStyle/>
          <a:p>
            <a:pPr marL="0" indent="0" algn="ctr" eaLnBrk="1" hangingPunct="1">
              <a:buNone/>
            </a:pPr>
            <a:r>
              <a:rPr lang="en-US" dirty="0" smtClean="0"/>
              <a:t>The Supreme Court said:</a:t>
            </a:r>
          </a:p>
          <a:p>
            <a:pPr eaLnBrk="1" hangingPunct="1"/>
            <a:r>
              <a:rPr lang="en-US" dirty="0" smtClean="0"/>
              <a:t>Peer grading is part of the learning process and gives additional review to students</a:t>
            </a:r>
          </a:p>
          <a:p>
            <a:pPr eaLnBrk="1" hangingPunct="1"/>
            <a:r>
              <a:rPr lang="en-US" dirty="0" smtClean="0"/>
              <a:t>Educational records are those held in official files.  Everyday student work and teacher records are not protected by FERPA</a:t>
            </a:r>
          </a:p>
          <a:p>
            <a:pPr eaLnBrk="1" hangingPunct="1"/>
            <a:endParaRPr lang="en-US" dirty="0" smtClean="0"/>
          </a:p>
        </p:txBody>
      </p:sp>
    </p:spTree>
  </p:cSld>
  <p:clrMapOvr>
    <a:masterClrMapping/>
  </p:clrMapOvr>
  <p:transition>
    <p:zoom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title"/>
          </p:nvPr>
        </p:nvSpPr>
        <p:spPr/>
        <p:txBody>
          <a:bodyPr/>
          <a:lstStyle/>
          <a:p>
            <a:pPr eaLnBrk="1" hangingPunct="1"/>
            <a:r>
              <a:rPr lang="en-US" smtClean="0"/>
              <a:t>California vs. Andrade (2003)</a:t>
            </a:r>
          </a:p>
        </p:txBody>
      </p:sp>
      <p:sp>
        <p:nvSpPr>
          <p:cNvPr id="34819" name="Rectangle 6"/>
          <p:cNvSpPr>
            <a:spLocks noGrp="1" noChangeArrowheads="1"/>
          </p:cNvSpPr>
          <p:nvPr>
            <p:ph type="body" sz="half" idx="2"/>
          </p:nvPr>
        </p:nvSpPr>
        <p:spPr>
          <a:xfrm>
            <a:off x="533400" y="1600200"/>
            <a:ext cx="8382000" cy="4876800"/>
          </a:xfrm>
        </p:spPr>
        <p:txBody>
          <a:bodyPr/>
          <a:lstStyle/>
          <a:p>
            <a:pPr eaLnBrk="1" hangingPunct="1">
              <a:lnSpc>
                <a:spcPct val="90000"/>
              </a:lnSpc>
            </a:pPr>
            <a:r>
              <a:rPr lang="en-US" sz="2800" dirty="0" smtClean="0"/>
              <a:t>This case was a Constitutional test of California’s “Three Strikes” law</a:t>
            </a:r>
          </a:p>
          <a:p>
            <a:pPr eaLnBrk="1" hangingPunct="1">
              <a:lnSpc>
                <a:spcPct val="90000"/>
              </a:lnSpc>
            </a:pPr>
            <a:endParaRPr lang="en-US" sz="2800" dirty="0" smtClean="0"/>
          </a:p>
          <a:p>
            <a:pPr eaLnBrk="1" hangingPunct="1">
              <a:lnSpc>
                <a:spcPct val="90000"/>
              </a:lnSpc>
            </a:pPr>
            <a:r>
              <a:rPr lang="en-US" sz="2800" dirty="0" smtClean="0"/>
              <a:t>In 1994, California voters approved Proposition 184, which required judges to issue sentences of 25 years to life for anybody convicted of a felony for the 3</a:t>
            </a:r>
            <a:r>
              <a:rPr lang="en-US" sz="2800" baseline="30000" dirty="0" smtClean="0"/>
              <a:t>rd</a:t>
            </a:r>
            <a:r>
              <a:rPr lang="en-US" sz="2800" dirty="0" smtClean="0"/>
              <a:t> time</a:t>
            </a:r>
          </a:p>
          <a:p>
            <a:pPr eaLnBrk="1" hangingPunct="1">
              <a:lnSpc>
                <a:spcPct val="90000"/>
              </a:lnSpc>
            </a:pPr>
            <a:endParaRPr lang="en-US" sz="28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title" idx="4294967295"/>
          </p:nvPr>
        </p:nvSpPr>
        <p:spPr>
          <a:xfrm>
            <a:off x="0" y="274638"/>
            <a:ext cx="8229600" cy="1143000"/>
          </a:xfrm>
        </p:spPr>
        <p:txBody>
          <a:bodyPr/>
          <a:lstStyle/>
          <a:p>
            <a:pPr eaLnBrk="1" hangingPunct="1"/>
            <a:r>
              <a:rPr lang="en-US" smtClean="0"/>
              <a:t>Three Strikes and You’re Out</a:t>
            </a:r>
          </a:p>
        </p:txBody>
      </p:sp>
      <p:sp>
        <p:nvSpPr>
          <p:cNvPr id="35843" name="Rectangle 5"/>
          <p:cNvSpPr>
            <a:spLocks noGrp="1" noChangeArrowheads="1"/>
          </p:cNvSpPr>
          <p:nvPr>
            <p:ph type="body" sz="half" idx="4294967295"/>
          </p:nvPr>
        </p:nvSpPr>
        <p:spPr>
          <a:xfrm>
            <a:off x="0" y="1371600"/>
            <a:ext cx="8915400" cy="5334000"/>
          </a:xfrm>
        </p:spPr>
        <p:txBody>
          <a:bodyPr/>
          <a:lstStyle/>
          <a:p>
            <a:pPr eaLnBrk="1" hangingPunct="1">
              <a:lnSpc>
                <a:spcPct val="90000"/>
              </a:lnSpc>
            </a:pPr>
            <a:r>
              <a:rPr lang="en-US" sz="2400" dirty="0" smtClean="0"/>
              <a:t>Under this new law many criminals were sent to prison for life who would have otherwise received much lighter sentences</a:t>
            </a:r>
          </a:p>
          <a:p>
            <a:pPr eaLnBrk="1" hangingPunct="1">
              <a:lnSpc>
                <a:spcPct val="90000"/>
              </a:lnSpc>
            </a:pPr>
            <a:endParaRPr lang="en-US" sz="2400" dirty="0" smtClean="0"/>
          </a:p>
          <a:p>
            <a:pPr eaLnBrk="1" hangingPunct="1">
              <a:lnSpc>
                <a:spcPct val="90000"/>
              </a:lnSpc>
            </a:pPr>
            <a:r>
              <a:rPr lang="en-US" sz="2400" dirty="0" smtClean="0"/>
              <a:t>Sometimes the “third strike” was not a violent crime</a:t>
            </a:r>
          </a:p>
          <a:p>
            <a:pPr eaLnBrk="1" hangingPunct="1">
              <a:lnSpc>
                <a:spcPct val="90000"/>
              </a:lnSpc>
            </a:pPr>
            <a:endParaRPr lang="en-US" sz="2400" dirty="0" smtClean="0"/>
          </a:p>
          <a:p>
            <a:pPr eaLnBrk="1" hangingPunct="1">
              <a:lnSpc>
                <a:spcPct val="90000"/>
              </a:lnSpc>
            </a:pPr>
            <a:r>
              <a:rPr lang="en-US" sz="2400" dirty="0" smtClean="0"/>
              <a:t>In California, “theft with a prior” issues a felony charge to what would be a misdemeanor for a first offense</a:t>
            </a:r>
          </a:p>
          <a:p>
            <a:pPr eaLnBrk="1" hangingPunct="1">
              <a:lnSpc>
                <a:spcPct val="90000"/>
              </a:lnSpc>
            </a:pPr>
            <a:endParaRPr lang="en-US" sz="2400" dirty="0" smtClean="0"/>
          </a:p>
          <a:p>
            <a:pPr eaLnBrk="1" hangingPunct="1">
              <a:lnSpc>
                <a:spcPct val="90000"/>
              </a:lnSpc>
            </a:pPr>
            <a:r>
              <a:rPr lang="en-US" sz="2400" dirty="0" smtClean="0"/>
              <a:t>Some criminals objected to this, claiming to receive cruel and unusual punishment for relatively minor crimes, violating the 8</a:t>
            </a:r>
            <a:r>
              <a:rPr lang="en-US" sz="2400" baseline="30000" dirty="0" smtClean="0"/>
              <a:t>th</a:t>
            </a:r>
            <a:r>
              <a:rPr lang="en-US" sz="2400" dirty="0" smtClean="0"/>
              <a:t> Amendment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Grp="1" noChangeArrowheads="1"/>
          </p:cNvSpPr>
          <p:nvPr>
            <p:ph type="title" idx="4294967295"/>
          </p:nvPr>
        </p:nvSpPr>
        <p:spPr>
          <a:xfrm>
            <a:off x="0" y="274638"/>
            <a:ext cx="8229600" cy="1143000"/>
          </a:xfrm>
        </p:spPr>
        <p:txBody>
          <a:bodyPr/>
          <a:lstStyle/>
          <a:p>
            <a:pPr eaLnBrk="1" hangingPunct="1"/>
            <a:r>
              <a:rPr lang="en-US" smtClean="0"/>
              <a:t>Beats the Blue Light Special!</a:t>
            </a:r>
          </a:p>
        </p:txBody>
      </p:sp>
      <p:sp>
        <p:nvSpPr>
          <p:cNvPr id="36867" name="Rectangle 6"/>
          <p:cNvSpPr>
            <a:spLocks noGrp="1" noChangeArrowheads="1"/>
          </p:cNvSpPr>
          <p:nvPr>
            <p:ph type="body" sz="half" idx="4294967295"/>
          </p:nvPr>
        </p:nvSpPr>
        <p:spPr>
          <a:xfrm>
            <a:off x="228600" y="1371600"/>
            <a:ext cx="8763000" cy="5105400"/>
          </a:xfrm>
        </p:spPr>
        <p:txBody>
          <a:bodyPr/>
          <a:lstStyle/>
          <a:p>
            <a:pPr eaLnBrk="1" hangingPunct="1"/>
            <a:r>
              <a:rPr lang="en-US" sz="2300" dirty="0" smtClean="0"/>
              <a:t>Leandro Andrade had a long criminal record</a:t>
            </a:r>
          </a:p>
          <a:p>
            <a:pPr eaLnBrk="1" hangingPunct="1"/>
            <a:endParaRPr lang="en-US" sz="2300" dirty="0" smtClean="0"/>
          </a:p>
          <a:p>
            <a:pPr eaLnBrk="1" hangingPunct="1"/>
            <a:r>
              <a:rPr lang="en-US" sz="2300" dirty="0" smtClean="0"/>
              <a:t>He had been convicted of 5 felonies and 2 misdemeanors in the past </a:t>
            </a:r>
          </a:p>
          <a:p>
            <a:pPr eaLnBrk="1" hangingPunct="1"/>
            <a:endParaRPr lang="en-US" sz="2300" dirty="0" smtClean="0"/>
          </a:p>
          <a:p>
            <a:pPr eaLnBrk="1" hangingPunct="1"/>
            <a:r>
              <a:rPr lang="en-US" sz="2300" dirty="0" smtClean="0"/>
              <a:t>On November 4, 1995 he was caught trying to shoplift 5 videotapes, worth a total of $84, from K-Mart</a:t>
            </a:r>
          </a:p>
          <a:p>
            <a:pPr eaLnBrk="1" hangingPunct="1"/>
            <a:endParaRPr lang="en-US" sz="2300" dirty="0" smtClean="0"/>
          </a:p>
          <a:p>
            <a:pPr eaLnBrk="1" hangingPunct="1"/>
            <a:r>
              <a:rPr lang="en-US" sz="2300" dirty="0" smtClean="0"/>
              <a:t>He was charged and released on bail</a:t>
            </a:r>
          </a:p>
          <a:p>
            <a:pPr eaLnBrk="1" hangingPunct="1"/>
            <a:endParaRPr lang="en-US" sz="2300" dirty="0" smtClean="0"/>
          </a:p>
          <a:p>
            <a:pPr eaLnBrk="1" hangingPunct="1"/>
            <a:r>
              <a:rPr lang="en-US" sz="2300" dirty="0" smtClean="0"/>
              <a:t>Two weeks later, he was caught shoplifting $68.84 in videotapes from another K-Mart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idx="4294967295"/>
          </p:nvPr>
        </p:nvSpPr>
        <p:spPr>
          <a:xfrm>
            <a:off x="0" y="274638"/>
            <a:ext cx="8229600" cy="1143000"/>
          </a:xfrm>
        </p:spPr>
        <p:txBody>
          <a:bodyPr/>
          <a:lstStyle/>
          <a:p>
            <a:pPr eaLnBrk="1" hangingPunct="1"/>
            <a:r>
              <a:rPr lang="en-US" smtClean="0"/>
              <a:t>You’re Out!!!</a:t>
            </a:r>
          </a:p>
        </p:txBody>
      </p:sp>
      <p:sp>
        <p:nvSpPr>
          <p:cNvPr id="37891" name="Rectangle 5"/>
          <p:cNvSpPr>
            <a:spLocks noGrp="1" noChangeArrowheads="1"/>
          </p:cNvSpPr>
          <p:nvPr>
            <p:ph type="body" sz="half" idx="4294967295"/>
          </p:nvPr>
        </p:nvSpPr>
        <p:spPr>
          <a:xfrm>
            <a:off x="152400" y="1600200"/>
            <a:ext cx="8839200" cy="4876800"/>
          </a:xfrm>
        </p:spPr>
        <p:txBody>
          <a:bodyPr/>
          <a:lstStyle/>
          <a:p>
            <a:pPr eaLnBrk="1" hangingPunct="1"/>
            <a:r>
              <a:rPr lang="en-US" sz="2400" dirty="0" smtClean="0"/>
              <a:t>He had priors for theft and burglary, so these charges became “theft with a prior”, a felony</a:t>
            </a:r>
          </a:p>
          <a:p>
            <a:pPr eaLnBrk="1" hangingPunct="1"/>
            <a:endParaRPr lang="en-US" sz="2400" dirty="0" smtClean="0"/>
          </a:p>
          <a:p>
            <a:pPr eaLnBrk="1" hangingPunct="1"/>
            <a:r>
              <a:rPr lang="en-US" sz="2400" dirty="0" smtClean="0"/>
              <a:t>He was charged under the “3 Strikes” law</a:t>
            </a:r>
          </a:p>
          <a:p>
            <a:pPr eaLnBrk="1" hangingPunct="1"/>
            <a:endParaRPr lang="en-US" sz="2400" dirty="0" smtClean="0"/>
          </a:p>
          <a:p>
            <a:pPr eaLnBrk="1" hangingPunct="1"/>
            <a:r>
              <a:rPr lang="en-US" sz="2400" dirty="0" smtClean="0"/>
              <a:t>He was found guilty and sentenced to 50 years to life in prison for the crimes</a:t>
            </a:r>
          </a:p>
          <a:p>
            <a:pPr eaLnBrk="1" hangingPunct="1"/>
            <a:endParaRPr lang="en-US" sz="2400" dirty="0" smtClean="0"/>
          </a:p>
          <a:p>
            <a:pPr eaLnBrk="1" hangingPunct="1"/>
            <a:r>
              <a:rPr lang="en-US" sz="2400" dirty="0" smtClean="0"/>
              <a:t>He appealed under the 8</a:t>
            </a:r>
            <a:r>
              <a:rPr lang="en-US" sz="2400" baseline="30000" dirty="0" smtClean="0"/>
              <a:t>th</a:t>
            </a:r>
            <a:r>
              <a:rPr lang="en-US" sz="2400" dirty="0" smtClean="0"/>
              <a:t> Amendment</a:t>
            </a:r>
          </a:p>
          <a:p>
            <a:pPr eaLnBrk="1" hangingPunct="1"/>
            <a:endParaRPr lang="en-US" sz="2400" dirty="0" smtClean="0"/>
          </a:p>
          <a:p>
            <a:pPr eaLnBrk="1" hangingPunct="1"/>
            <a:r>
              <a:rPr lang="en-US" sz="2400" dirty="0" smtClean="0"/>
              <a:t>How would you have ruled?</a:t>
            </a:r>
          </a:p>
          <a:p>
            <a:pPr eaLnBrk="1" hangingPunct="1"/>
            <a:endParaRPr lang="en-US" sz="2400" dirty="0" smtClean="0"/>
          </a:p>
          <a:p>
            <a:pPr eaLnBrk="1" hangingPunct="1"/>
            <a:endParaRPr lang="en-US" sz="2400" dirty="0" smtClean="0"/>
          </a:p>
          <a:p>
            <a:pPr eaLnBrk="1" hangingPunct="1"/>
            <a:endParaRPr lang="en-US" sz="28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title" idx="4294967295"/>
          </p:nvPr>
        </p:nvSpPr>
        <p:spPr>
          <a:xfrm>
            <a:off x="0" y="274638"/>
            <a:ext cx="8229600" cy="1143000"/>
          </a:xfrm>
        </p:spPr>
        <p:txBody>
          <a:bodyPr/>
          <a:lstStyle/>
          <a:p>
            <a:pPr eaLnBrk="1" hangingPunct="1"/>
            <a:r>
              <a:rPr lang="en-US" smtClean="0"/>
              <a:t>Throw away the key!</a:t>
            </a:r>
          </a:p>
        </p:txBody>
      </p:sp>
      <p:sp>
        <p:nvSpPr>
          <p:cNvPr id="38915" name="Rectangle 6"/>
          <p:cNvSpPr>
            <a:spLocks noGrp="1" noChangeArrowheads="1"/>
          </p:cNvSpPr>
          <p:nvPr>
            <p:ph type="body" sz="half" idx="4294967295"/>
          </p:nvPr>
        </p:nvSpPr>
        <p:spPr>
          <a:xfrm>
            <a:off x="228600" y="1600200"/>
            <a:ext cx="8763000" cy="4953000"/>
          </a:xfrm>
        </p:spPr>
        <p:txBody>
          <a:bodyPr/>
          <a:lstStyle/>
          <a:p>
            <a:pPr eaLnBrk="1" hangingPunct="1"/>
            <a:r>
              <a:rPr lang="en-US" sz="2400" dirty="0" smtClean="0"/>
              <a:t>The court ruled 5-4 in favor of the State of California</a:t>
            </a:r>
          </a:p>
          <a:p>
            <a:pPr eaLnBrk="1" hangingPunct="1"/>
            <a:endParaRPr lang="en-US" sz="2400" dirty="0" smtClean="0"/>
          </a:p>
          <a:p>
            <a:pPr eaLnBrk="1" hangingPunct="1"/>
            <a:r>
              <a:rPr lang="en-US" sz="2400" dirty="0" smtClean="0"/>
              <a:t>They ruled that the state had the right to set their own punishments for crime</a:t>
            </a:r>
          </a:p>
          <a:p>
            <a:pPr eaLnBrk="1" hangingPunct="1"/>
            <a:endParaRPr lang="en-US" sz="2400" dirty="0" smtClean="0"/>
          </a:p>
          <a:p>
            <a:pPr eaLnBrk="1" hangingPunct="1"/>
            <a:r>
              <a:rPr lang="en-US" sz="2400" dirty="0" smtClean="0"/>
              <a:t>Prison time in this case did not constitute “cruel and unusual” punishment</a:t>
            </a:r>
          </a:p>
          <a:p>
            <a:pPr eaLnBrk="1" hangingPunct="1"/>
            <a:endParaRPr lang="en-US" sz="2400" dirty="0" smtClean="0"/>
          </a:p>
          <a:p>
            <a:pPr eaLnBrk="1" hangingPunct="1"/>
            <a:r>
              <a:rPr lang="en-US" sz="2400" dirty="0" smtClean="0"/>
              <a:t>Many states have passed similar laws since, including Virginia</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idx="4294967295"/>
          </p:nvPr>
        </p:nvSpPr>
        <p:spPr>
          <a:xfrm>
            <a:off x="0" y="274638"/>
            <a:ext cx="8229600" cy="1143000"/>
          </a:xfrm>
        </p:spPr>
        <p:txBody>
          <a:bodyPr/>
          <a:lstStyle/>
          <a:p>
            <a:pPr eaLnBrk="1" hangingPunct="1"/>
            <a:r>
              <a:rPr lang="en-US" smtClean="0"/>
              <a:t>Atkins v. Virginia (2002)</a:t>
            </a:r>
          </a:p>
        </p:txBody>
      </p:sp>
      <p:sp>
        <p:nvSpPr>
          <p:cNvPr id="39939" name="Rectangle 5"/>
          <p:cNvSpPr>
            <a:spLocks noGrp="1" noChangeArrowheads="1"/>
          </p:cNvSpPr>
          <p:nvPr>
            <p:ph type="body" sz="half" idx="4294967295"/>
          </p:nvPr>
        </p:nvSpPr>
        <p:spPr>
          <a:xfrm>
            <a:off x="152400" y="1295400"/>
            <a:ext cx="8763000" cy="5257800"/>
          </a:xfrm>
        </p:spPr>
        <p:txBody>
          <a:bodyPr/>
          <a:lstStyle/>
          <a:p>
            <a:pPr eaLnBrk="1" hangingPunct="1"/>
            <a:r>
              <a:rPr lang="en-US" sz="2200" dirty="0" smtClean="0"/>
              <a:t>Daryl Atkins has an IQ of 59</a:t>
            </a:r>
          </a:p>
          <a:p>
            <a:pPr eaLnBrk="1" hangingPunct="1"/>
            <a:endParaRPr lang="en-US" sz="2200" dirty="0" smtClean="0"/>
          </a:p>
          <a:p>
            <a:pPr eaLnBrk="1" hangingPunct="1"/>
            <a:r>
              <a:rPr lang="en-US" sz="2200" dirty="0" smtClean="0"/>
              <a:t>Mild mental retardation is generally believed to be between 50-69 on the IQ scale</a:t>
            </a:r>
          </a:p>
          <a:p>
            <a:pPr eaLnBrk="1" hangingPunct="1"/>
            <a:endParaRPr lang="en-US" sz="2200" dirty="0" smtClean="0"/>
          </a:p>
          <a:p>
            <a:pPr eaLnBrk="1" hangingPunct="1"/>
            <a:r>
              <a:rPr lang="en-US" sz="2200" dirty="0" smtClean="0"/>
              <a:t>In August,1996 Atkins and a friend were trying to get some money to buy some beer</a:t>
            </a:r>
          </a:p>
          <a:p>
            <a:pPr eaLnBrk="1" hangingPunct="1"/>
            <a:endParaRPr lang="en-US" sz="2200" dirty="0" smtClean="0"/>
          </a:p>
          <a:p>
            <a:pPr eaLnBrk="1" hangingPunct="1"/>
            <a:r>
              <a:rPr lang="en-US" sz="2200" dirty="0" smtClean="0"/>
              <a:t>Atkins approached Eric Nesbitt, 21, in the parking lot of a convenience store in York County, Virginia</a:t>
            </a:r>
          </a:p>
          <a:p>
            <a:pPr eaLnBrk="1" hangingPunct="1"/>
            <a:endParaRPr lang="en-US" sz="2200" dirty="0" smtClean="0"/>
          </a:p>
          <a:p>
            <a:pPr eaLnBrk="1" hangingPunct="1"/>
            <a:r>
              <a:rPr lang="en-US" sz="2200" dirty="0" smtClean="0"/>
              <a:t>Atkins robbed Nesbitt, kidnapped him and took him to a field where he shot and killed him</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idx="4294967295"/>
          </p:nvPr>
        </p:nvSpPr>
        <p:spPr>
          <a:xfrm>
            <a:off x="0" y="274638"/>
            <a:ext cx="8229600" cy="1143000"/>
          </a:xfrm>
        </p:spPr>
        <p:txBody>
          <a:bodyPr/>
          <a:lstStyle/>
          <a:p>
            <a:pPr eaLnBrk="1" hangingPunct="1"/>
            <a:r>
              <a:rPr lang="en-US" smtClean="0"/>
              <a:t>An eye for an eye</a:t>
            </a:r>
          </a:p>
        </p:txBody>
      </p:sp>
      <p:sp>
        <p:nvSpPr>
          <p:cNvPr id="40963" name="Rectangle 6"/>
          <p:cNvSpPr>
            <a:spLocks noGrp="1" noChangeArrowheads="1"/>
          </p:cNvSpPr>
          <p:nvPr>
            <p:ph type="body" sz="half" idx="4294967295"/>
          </p:nvPr>
        </p:nvSpPr>
        <p:spPr>
          <a:xfrm>
            <a:off x="152400" y="1600200"/>
            <a:ext cx="8686800" cy="4525963"/>
          </a:xfrm>
        </p:spPr>
        <p:txBody>
          <a:bodyPr/>
          <a:lstStyle/>
          <a:p>
            <a:pPr eaLnBrk="1" hangingPunct="1"/>
            <a:r>
              <a:rPr lang="en-US" sz="2800" dirty="0" smtClean="0"/>
              <a:t>Atkins was soon arrested and put on trial for capital murder and robbery</a:t>
            </a:r>
          </a:p>
          <a:p>
            <a:pPr eaLnBrk="1" hangingPunct="1"/>
            <a:endParaRPr lang="en-US" sz="2800" dirty="0" smtClean="0"/>
          </a:p>
          <a:p>
            <a:pPr eaLnBrk="1" hangingPunct="1"/>
            <a:r>
              <a:rPr lang="en-US" sz="2800" dirty="0" smtClean="0"/>
              <a:t>He was found guilty and sentenced to death</a:t>
            </a:r>
          </a:p>
          <a:p>
            <a:pPr eaLnBrk="1" hangingPunct="1"/>
            <a:endParaRPr lang="en-US" sz="2800" dirty="0" smtClean="0"/>
          </a:p>
          <a:p>
            <a:pPr eaLnBrk="1" hangingPunct="1"/>
            <a:r>
              <a:rPr lang="en-US" sz="2800" dirty="0" smtClean="0"/>
              <a:t>He appealed his case to the Supreme Court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idx="4294967295"/>
          </p:nvPr>
        </p:nvSpPr>
        <p:spPr>
          <a:xfrm>
            <a:off x="0" y="274638"/>
            <a:ext cx="8229600" cy="1143000"/>
          </a:xfrm>
        </p:spPr>
        <p:txBody>
          <a:bodyPr/>
          <a:lstStyle/>
          <a:p>
            <a:pPr eaLnBrk="1" hangingPunct="1"/>
            <a:r>
              <a:rPr lang="en-US" smtClean="0"/>
              <a:t>His appeal</a:t>
            </a:r>
          </a:p>
        </p:txBody>
      </p:sp>
      <p:sp>
        <p:nvSpPr>
          <p:cNvPr id="41987" name="Rectangle 5"/>
          <p:cNvSpPr>
            <a:spLocks noGrp="1" noChangeArrowheads="1"/>
          </p:cNvSpPr>
          <p:nvPr>
            <p:ph type="body" sz="half" idx="4294967295"/>
          </p:nvPr>
        </p:nvSpPr>
        <p:spPr>
          <a:xfrm>
            <a:off x="228600" y="1600200"/>
            <a:ext cx="8610600" cy="5029200"/>
          </a:xfrm>
        </p:spPr>
        <p:txBody>
          <a:bodyPr/>
          <a:lstStyle/>
          <a:p>
            <a:pPr eaLnBrk="1" hangingPunct="1">
              <a:lnSpc>
                <a:spcPct val="90000"/>
              </a:lnSpc>
            </a:pPr>
            <a:r>
              <a:rPr lang="en-US" sz="2000" dirty="0" smtClean="0"/>
              <a:t>He claimed that his IQ should make him ineligible for the death sentence</a:t>
            </a:r>
          </a:p>
          <a:p>
            <a:pPr eaLnBrk="1" hangingPunct="1">
              <a:lnSpc>
                <a:spcPct val="90000"/>
              </a:lnSpc>
            </a:pPr>
            <a:endParaRPr lang="en-US" sz="2000" dirty="0" smtClean="0"/>
          </a:p>
          <a:p>
            <a:pPr eaLnBrk="1" hangingPunct="1">
              <a:lnSpc>
                <a:spcPct val="90000"/>
              </a:lnSpc>
            </a:pPr>
            <a:r>
              <a:rPr lang="en-US" sz="2000" dirty="0" smtClean="0"/>
              <a:t>His lawyer argued that no state executed kids ages 9-12, and that his IQ of 59 was normal for 9-12 year olds</a:t>
            </a:r>
          </a:p>
          <a:p>
            <a:pPr eaLnBrk="1" hangingPunct="1">
              <a:lnSpc>
                <a:spcPct val="90000"/>
              </a:lnSpc>
            </a:pPr>
            <a:endParaRPr lang="en-US" sz="2000" dirty="0" smtClean="0"/>
          </a:p>
          <a:p>
            <a:pPr eaLnBrk="1" hangingPunct="1">
              <a:lnSpc>
                <a:spcPct val="90000"/>
              </a:lnSpc>
            </a:pPr>
            <a:r>
              <a:rPr lang="en-US" sz="2000" dirty="0" smtClean="0"/>
              <a:t>Since the death penalty had been re-instated in 1976, 35 mentally challenged people had been put to death, four in Virginia</a:t>
            </a:r>
          </a:p>
          <a:p>
            <a:pPr eaLnBrk="1" hangingPunct="1">
              <a:lnSpc>
                <a:spcPct val="90000"/>
              </a:lnSpc>
            </a:pPr>
            <a:endParaRPr lang="en-US" sz="2000" dirty="0" smtClean="0"/>
          </a:p>
          <a:p>
            <a:pPr eaLnBrk="1" hangingPunct="1">
              <a:lnSpc>
                <a:spcPct val="90000"/>
              </a:lnSpc>
            </a:pPr>
            <a:r>
              <a:rPr lang="en-US" sz="2000" dirty="0" smtClean="0"/>
              <a:t>Do you think he had a point?  Is it wrong to execute a mentally challenged person?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idx="4294967295"/>
          </p:nvPr>
        </p:nvSpPr>
        <p:spPr>
          <a:xfrm>
            <a:off x="0" y="274638"/>
            <a:ext cx="8229600" cy="1143000"/>
          </a:xfrm>
        </p:spPr>
        <p:txBody>
          <a:bodyPr/>
          <a:lstStyle/>
          <a:p>
            <a:pPr eaLnBrk="1" hangingPunct="1"/>
            <a:r>
              <a:rPr lang="en-US" smtClean="0"/>
              <a:t>Justice Firsts</a:t>
            </a:r>
          </a:p>
        </p:txBody>
      </p:sp>
      <p:sp>
        <p:nvSpPr>
          <p:cNvPr id="5123" name="Rectangle 5"/>
          <p:cNvSpPr>
            <a:spLocks noGrp="1" noChangeArrowheads="1"/>
          </p:cNvSpPr>
          <p:nvPr>
            <p:ph type="body" sz="half" idx="4294967295"/>
          </p:nvPr>
        </p:nvSpPr>
        <p:spPr>
          <a:xfrm>
            <a:off x="0" y="1600200"/>
            <a:ext cx="4038600" cy="4525963"/>
          </a:xfrm>
        </p:spPr>
        <p:txBody>
          <a:bodyPr/>
          <a:lstStyle/>
          <a:p>
            <a:pPr eaLnBrk="1" hangingPunct="1">
              <a:lnSpc>
                <a:spcPct val="90000"/>
              </a:lnSpc>
            </a:pPr>
            <a:r>
              <a:rPr lang="en-US" sz="2800" b="1" u="sng" dirty="0" smtClean="0"/>
              <a:t>William Howard Taft</a:t>
            </a:r>
            <a:r>
              <a:rPr lang="en-US" sz="2800" dirty="0" smtClean="0"/>
              <a:t> became </a:t>
            </a:r>
            <a:r>
              <a:rPr lang="en-US" sz="2800" b="1" dirty="0" smtClean="0"/>
              <a:t>Chief Justice after his Presidency</a:t>
            </a:r>
          </a:p>
          <a:p>
            <a:pPr eaLnBrk="1" hangingPunct="1">
              <a:lnSpc>
                <a:spcPct val="90000"/>
              </a:lnSpc>
            </a:pPr>
            <a:r>
              <a:rPr lang="en-US" sz="2800" b="1" u="sng" dirty="0" smtClean="0"/>
              <a:t>Thurgood Marshall</a:t>
            </a:r>
            <a:r>
              <a:rPr lang="en-US" sz="2800" dirty="0" smtClean="0"/>
              <a:t> became the </a:t>
            </a:r>
            <a:r>
              <a:rPr lang="en-US" sz="2800" b="1" dirty="0" smtClean="0"/>
              <a:t>first African-American</a:t>
            </a:r>
            <a:r>
              <a:rPr lang="en-US" sz="2800" dirty="0" smtClean="0"/>
              <a:t> justice, in 1967</a:t>
            </a:r>
          </a:p>
          <a:p>
            <a:pPr eaLnBrk="1" hangingPunct="1">
              <a:lnSpc>
                <a:spcPct val="90000"/>
              </a:lnSpc>
            </a:pPr>
            <a:r>
              <a:rPr lang="en-US" sz="2800" b="1" u="sng" dirty="0" smtClean="0"/>
              <a:t>Sandra Day O’Connor</a:t>
            </a:r>
            <a:r>
              <a:rPr lang="en-US" sz="2800" dirty="0" smtClean="0"/>
              <a:t> is the </a:t>
            </a:r>
            <a:r>
              <a:rPr lang="en-US" sz="2800" b="1" dirty="0" smtClean="0"/>
              <a:t>first female</a:t>
            </a:r>
            <a:r>
              <a:rPr lang="en-US" sz="2800" dirty="0" smtClean="0"/>
              <a:t> justice, serving from 1981 to 2006</a:t>
            </a:r>
          </a:p>
        </p:txBody>
      </p:sp>
      <p:pic>
        <p:nvPicPr>
          <p:cNvPr id="5126" name="Picture 14" descr="004_oconn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3886200"/>
            <a:ext cx="212566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15" descr="082_marsh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2362200"/>
            <a:ext cx="212725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16" descr="010_taf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685800"/>
            <a:ext cx="212566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p:txBody>
          <a:bodyPr/>
          <a:lstStyle/>
          <a:p>
            <a:pPr eaLnBrk="1" hangingPunct="1"/>
            <a:r>
              <a:rPr lang="en-US" smtClean="0"/>
              <a:t>The Verdict</a:t>
            </a:r>
          </a:p>
        </p:txBody>
      </p:sp>
      <p:sp>
        <p:nvSpPr>
          <p:cNvPr id="43011" name="Rectangle 6"/>
          <p:cNvSpPr>
            <a:spLocks noGrp="1" noChangeArrowheads="1"/>
          </p:cNvSpPr>
          <p:nvPr>
            <p:ph type="body" sz="half" idx="2"/>
          </p:nvPr>
        </p:nvSpPr>
        <p:spPr>
          <a:xfrm>
            <a:off x="4648200" y="1600200"/>
            <a:ext cx="4343400" cy="4876800"/>
          </a:xfrm>
        </p:spPr>
        <p:txBody>
          <a:bodyPr/>
          <a:lstStyle/>
          <a:p>
            <a:pPr eaLnBrk="1" hangingPunct="1">
              <a:lnSpc>
                <a:spcPct val="90000"/>
              </a:lnSpc>
            </a:pPr>
            <a:r>
              <a:rPr lang="en-US" sz="2400" smtClean="0"/>
              <a:t>The court ruled 6-3 in favor of Atkins</a:t>
            </a:r>
          </a:p>
          <a:p>
            <a:pPr eaLnBrk="1" hangingPunct="1">
              <a:lnSpc>
                <a:spcPct val="90000"/>
              </a:lnSpc>
            </a:pPr>
            <a:r>
              <a:rPr lang="en-US" sz="2400" smtClean="0"/>
              <a:t>The majority opinion said that there was an emerging national consensus against executing the mentally challenged</a:t>
            </a:r>
          </a:p>
          <a:p>
            <a:pPr eaLnBrk="1" hangingPunct="1">
              <a:lnSpc>
                <a:spcPct val="90000"/>
              </a:lnSpc>
            </a:pPr>
            <a:r>
              <a:rPr lang="en-US" sz="2400" smtClean="0"/>
              <a:t>Since 1989, 18 states had passed laws against it, including Texas</a:t>
            </a:r>
          </a:p>
          <a:p>
            <a:pPr eaLnBrk="1" hangingPunct="1">
              <a:lnSpc>
                <a:spcPct val="90000"/>
              </a:lnSpc>
            </a:pPr>
            <a:r>
              <a:rPr lang="en-US" sz="2400" smtClean="0"/>
              <a:t>They said this justifies a national ban on executing the mentally challenged</a:t>
            </a:r>
          </a:p>
        </p:txBody>
      </p:sp>
      <p:pic>
        <p:nvPicPr>
          <p:cNvPr id="43012" name="Picture 11" descr="Atkins' Mug Shot">
            <a:hlinkClick r:id="rId2" tooltip="Atkins' Mug Shot"/>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1066800" y="1828800"/>
            <a:ext cx="2857500" cy="3548063"/>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idx="4294967295"/>
          </p:nvPr>
        </p:nvSpPr>
        <p:spPr>
          <a:xfrm>
            <a:off x="0" y="274638"/>
            <a:ext cx="8229600" cy="1143000"/>
          </a:xfrm>
        </p:spPr>
        <p:txBody>
          <a:bodyPr/>
          <a:lstStyle/>
          <a:p>
            <a:pPr eaLnBrk="1" hangingPunct="1"/>
            <a:r>
              <a:rPr lang="en-US" smtClean="0"/>
              <a:t>The Court vs. Executive Branch</a:t>
            </a:r>
          </a:p>
        </p:txBody>
      </p:sp>
      <p:sp>
        <p:nvSpPr>
          <p:cNvPr id="44035" name="Rectangle 5"/>
          <p:cNvSpPr>
            <a:spLocks noGrp="1" noChangeArrowheads="1"/>
          </p:cNvSpPr>
          <p:nvPr>
            <p:ph type="body" sz="half" idx="4294967295"/>
          </p:nvPr>
        </p:nvSpPr>
        <p:spPr>
          <a:xfrm>
            <a:off x="152400" y="1600200"/>
            <a:ext cx="8839200" cy="4525963"/>
          </a:xfrm>
        </p:spPr>
        <p:txBody>
          <a:bodyPr/>
          <a:lstStyle/>
          <a:p>
            <a:pPr eaLnBrk="1" hangingPunct="1"/>
            <a:r>
              <a:rPr lang="en-US" dirty="0" smtClean="0"/>
              <a:t>Besides the power to invalidate unconstitutional laws, the </a:t>
            </a:r>
            <a:r>
              <a:rPr lang="en-US" b="1" dirty="0" smtClean="0"/>
              <a:t>courts have the power to declare acts of the Executive branch as unconstitutional as well</a:t>
            </a:r>
          </a:p>
          <a:p>
            <a:pPr eaLnBrk="1" hangingPunct="1"/>
            <a:endParaRPr lang="en-US" b="1" dirty="0" smtClean="0"/>
          </a:p>
          <a:p>
            <a:pPr eaLnBrk="1" hangingPunct="1"/>
            <a:r>
              <a:rPr lang="en-US" dirty="0" smtClean="0"/>
              <a:t>Courts can cancel decisions by executive departments and even overrule the President of the United States</a:t>
            </a:r>
          </a:p>
          <a:p>
            <a:pPr eaLnBrk="1" hangingPunct="1"/>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Grp="1" noChangeArrowheads="1"/>
          </p:cNvSpPr>
          <p:nvPr>
            <p:ph type="title"/>
          </p:nvPr>
        </p:nvSpPr>
        <p:spPr/>
        <p:txBody>
          <a:bodyPr/>
          <a:lstStyle/>
          <a:p>
            <a:pPr eaLnBrk="1" hangingPunct="1"/>
            <a:r>
              <a:rPr lang="en-US" smtClean="0"/>
              <a:t>Nixon v. United States (1974)</a:t>
            </a:r>
          </a:p>
        </p:txBody>
      </p:sp>
      <p:sp>
        <p:nvSpPr>
          <p:cNvPr id="45059" name="Rectangle 6"/>
          <p:cNvSpPr>
            <a:spLocks noGrp="1" noChangeArrowheads="1"/>
          </p:cNvSpPr>
          <p:nvPr>
            <p:ph type="body" sz="half" idx="2"/>
          </p:nvPr>
        </p:nvSpPr>
        <p:spPr>
          <a:xfrm>
            <a:off x="4648200" y="1600200"/>
            <a:ext cx="4267200" cy="4876800"/>
          </a:xfrm>
        </p:spPr>
        <p:txBody>
          <a:bodyPr/>
          <a:lstStyle/>
          <a:p>
            <a:pPr eaLnBrk="1" hangingPunct="1">
              <a:lnSpc>
                <a:spcPct val="80000"/>
              </a:lnSpc>
            </a:pPr>
            <a:r>
              <a:rPr lang="en-US" sz="2400" smtClean="0"/>
              <a:t>During the Watergate Scandal, President Nixon refused to turn over tapes and documents to the special prosecutor</a:t>
            </a:r>
          </a:p>
          <a:p>
            <a:pPr eaLnBrk="1" hangingPunct="1">
              <a:lnSpc>
                <a:spcPct val="80000"/>
              </a:lnSpc>
            </a:pPr>
            <a:r>
              <a:rPr lang="en-US" sz="2400" smtClean="0"/>
              <a:t>Nixon claimed “Executive Privilege”</a:t>
            </a:r>
          </a:p>
          <a:p>
            <a:pPr eaLnBrk="1" hangingPunct="1">
              <a:lnSpc>
                <a:spcPct val="80000"/>
              </a:lnSpc>
            </a:pPr>
            <a:r>
              <a:rPr lang="en-US" sz="2400" smtClean="0"/>
              <a:t>The court ruled against Nixon</a:t>
            </a:r>
          </a:p>
          <a:p>
            <a:pPr eaLnBrk="1" hangingPunct="1">
              <a:lnSpc>
                <a:spcPct val="80000"/>
              </a:lnSpc>
            </a:pPr>
            <a:r>
              <a:rPr lang="en-US" sz="2400" smtClean="0"/>
              <a:t>The White House tapes showed that he was guilty of several crimes and helped lead to Nixon’s resignation</a:t>
            </a:r>
          </a:p>
        </p:txBody>
      </p:sp>
      <p:pic>
        <p:nvPicPr>
          <p:cNvPr id="45060" name="Picture 14" descr="Less than a month after this case was decided, President Nixon resigned from office. Reproduced by permission of AP/Wide World Photos."/>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2106613"/>
            <a:ext cx="4038600" cy="3511550"/>
          </a:xfr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Grp="1" noChangeArrowheads="1"/>
          </p:cNvSpPr>
          <p:nvPr>
            <p:ph type="title"/>
          </p:nvPr>
        </p:nvSpPr>
        <p:spPr/>
        <p:txBody>
          <a:bodyPr/>
          <a:lstStyle/>
          <a:p>
            <a:pPr eaLnBrk="1" hangingPunct="1"/>
            <a:r>
              <a:rPr lang="en-US" smtClean="0"/>
              <a:t>September 11, 2001</a:t>
            </a:r>
          </a:p>
        </p:txBody>
      </p:sp>
      <p:sp>
        <p:nvSpPr>
          <p:cNvPr id="46083" name="Rectangle 6"/>
          <p:cNvSpPr>
            <a:spLocks noGrp="1" noChangeArrowheads="1"/>
          </p:cNvSpPr>
          <p:nvPr>
            <p:ph type="body" sz="half" idx="2"/>
          </p:nvPr>
        </p:nvSpPr>
        <p:spPr>
          <a:xfrm>
            <a:off x="4267200" y="1295400"/>
            <a:ext cx="4876800" cy="5257800"/>
          </a:xfrm>
        </p:spPr>
        <p:txBody>
          <a:bodyPr/>
          <a:lstStyle/>
          <a:p>
            <a:pPr eaLnBrk="1" hangingPunct="1"/>
            <a:r>
              <a:rPr lang="en-US" sz="2100" smtClean="0"/>
              <a:t>Following the attacks of September 11, President Bush issued some controversial executive orders</a:t>
            </a:r>
          </a:p>
          <a:p>
            <a:pPr eaLnBrk="1" hangingPunct="1"/>
            <a:r>
              <a:rPr lang="en-US" sz="2100" smtClean="0"/>
              <a:t>He basically created a separate justice system for people accused of being terrorists</a:t>
            </a:r>
          </a:p>
          <a:p>
            <a:pPr eaLnBrk="1" hangingPunct="1"/>
            <a:r>
              <a:rPr lang="en-US" sz="2100" smtClean="0"/>
              <a:t>Under his order (and the Patriot Act), anyone suspected of being a terrorist could be declared an </a:t>
            </a:r>
            <a:r>
              <a:rPr lang="en-US" sz="2100" b="1" smtClean="0"/>
              <a:t>“enemy combatant”</a:t>
            </a:r>
            <a:r>
              <a:rPr lang="en-US" sz="2100" smtClean="0"/>
              <a:t> and be held indefinitely without notifying anyone</a:t>
            </a:r>
          </a:p>
          <a:p>
            <a:pPr eaLnBrk="1" hangingPunct="1"/>
            <a:r>
              <a:rPr lang="en-US" sz="2100" smtClean="0"/>
              <a:t>Suspected terrorists could also be tried by “</a:t>
            </a:r>
            <a:r>
              <a:rPr lang="en-US" sz="2100" b="1" smtClean="0"/>
              <a:t>secret military tribunals</a:t>
            </a:r>
            <a:r>
              <a:rPr lang="en-US" sz="2100" smtClean="0"/>
              <a:t>” with no right of appeal or access to a lawyer of their choice</a:t>
            </a:r>
          </a:p>
        </p:txBody>
      </p:sp>
      <p:pic>
        <p:nvPicPr>
          <p:cNvPr id="46084" name="Picture 11" descr="September11News.com - Attack Images and Graphics. The September 11, 2001 terrorist attacks and hijackings in the USA on the World Trade Center towers in New York City and The Pentagon in Washington D.C. The attack on America on 09-11-2001 is a day of infamy. September 11 News has captured the news event with archived news, images, photos, pictures, news graphics, headlines of the day, web site archives, and the world's reaction."/>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304800" y="1219200"/>
            <a:ext cx="3848100" cy="1924050"/>
          </a:xfrm>
        </p:spPr>
      </p:pic>
      <p:pic>
        <p:nvPicPr>
          <p:cNvPr id="46085" name="Picture 13" descr="AAAHijakers22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429000"/>
            <a:ext cx="3200400" cy="306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4"/>
          <p:cNvSpPr>
            <a:spLocks noGrp="1" noChangeArrowheads="1"/>
          </p:cNvSpPr>
          <p:nvPr>
            <p:ph type="title" idx="4294967295"/>
          </p:nvPr>
        </p:nvSpPr>
        <p:spPr>
          <a:xfrm>
            <a:off x="0" y="274638"/>
            <a:ext cx="8229600" cy="1143000"/>
          </a:xfrm>
        </p:spPr>
        <p:txBody>
          <a:bodyPr/>
          <a:lstStyle/>
          <a:p>
            <a:pPr eaLnBrk="1" hangingPunct="1"/>
            <a:r>
              <a:rPr lang="en-US" dirty="0" smtClean="0"/>
              <a:t>Bring ‘em on</a:t>
            </a:r>
          </a:p>
        </p:txBody>
      </p:sp>
      <p:sp>
        <p:nvSpPr>
          <p:cNvPr id="47107" name="Rectangle 5"/>
          <p:cNvSpPr>
            <a:spLocks noGrp="1" noChangeArrowheads="1"/>
          </p:cNvSpPr>
          <p:nvPr>
            <p:ph type="body" sz="half" idx="4294967295"/>
          </p:nvPr>
        </p:nvSpPr>
        <p:spPr>
          <a:xfrm>
            <a:off x="152400" y="1600200"/>
            <a:ext cx="8610600" cy="4953000"/>
          </a:xfrm>
        </p:spPr>
        <p:txBody>
          <a:bodyPr/>
          <a:lstStyle/>
          <a:p>
            <a:pPr eaLnBrk="1" hangingPunct="1">
              <a:lnSpc>
                <a:spcPct val="90000"/>
              </a:lnSpc>
            </a:pPr>
            <a:r>
              <a:rPr lang="en-US" sz="2400" dirty="0" smtClean="0"/>
              <a:t>President Bush said that these steps were necessary to protect America from terrorism</a:t>
            </a:r>
          </a:p>
          <a:p>
            <a:pPr eaLnBrk="1" hangingPunct="1">
              <a:lnSpc>
                <a:spcPct val="90000"/>
              </a:lnSpc>
            </a:pPr>
            <a:endParaRPr lang="en-US" sz="2400" dirty="0" smtClean="0"/>
          </a:p>
          <a:p>
            <a:pPr eaLnBrk="1" hangingPunct="1">
              <a:lnSpc>
                <a:spcPct val="90000"/>
              </a:lnSpc>
            </a:pPr>
            <a:r>
              <a:rPr lang="en-US" sz="2400" dirty="0" smtClean="0"/>
              <a:t>Some others, led by the ACLU, claimed that these moves are unconstitutional and a dangerous step that could lead to less freedom for Americans</a:t>
            </a:r>
          </a:p>
          <a:p>
            <a:pPr eaLnBrk="1" hangingPunct="1">
              <a:lnSpc>
                <a:spcPct val="90000"/>
              </a:lnSpc>
            </a:pPr>
            <a:endParaRPr lang="en-US" sz="2400" dirty="0" smtClean="0"/>
          </a:p>
          <a:p>
            <a:pPr eaLnBrk="1" hangingPunct="1">
              <a:lnSpc>
                <a:spcPct val="90000"/>
              </a:lnSpc>
            </a:pPr>
            <a:r>
              <a:rPr lang="en-US" sz="2400" dirty="0" smtClean="0"/>
              <a:t>What do you think?  Were Bush’s steps reasonable and necessary, given the reality of terrorism?</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title"/>
          </p:nvPr>
        </p:nvSpPr>
        <p:spPr/>
        <p:txBody>
          <a:bodyPr/>
          <a:lstStyle/>
          <a:p>
            <a:pPr eaLnBrk="1" hangingPunct="1"/>
            <a:r>
              <a:rPr lang="en-US" dirty="0" smtClean="0"/>
              <a:t>Hamdi v. Rumsfeld (2004)</a:t>
            </a:r>
          </a:p>
        </p:txBody>
      </p:sp>
      <p:sp>
        <p:nvSpPr>
          <p:cNvPr id="48131" name="Rectangle 5"/>
          <p:cNvSpPr>
            <a:spLocks noGrp="1" noChangeArrowheads="1"/>
          </p:cNvSpPr>
          <p:nvPr>
            <p:ph type="body" sz="half" idx="1"/>
          </p:nvPr>
        </p:nvSpPr>
        <p:spPr>
          <a:xfrm>
            <a:off x="0" y="1219200"/>
            <a:ext cx="4800600" cy="5181600"/>
          </a:xfrm>
        </p:spPr>
        <p:txBody>
          <a:bodyPr/>
          <a:lstStyle/>
          <a:p>
            <a:pPr eaLnBrk="1" hangingPunct="1"/>
            <a:r>
              <a:rPr lang="en-US" sz="2100" dirty="0" err="1" smtClean="0"/>
              <a:t>Yaser</a:t>
            </a:r>
            <a:r>
              <a:rPr lang="en-US" sz="2100" dirty="0" smtClean="0"/>
              <a:t> Hamdi was captured by American forces in Afghanistan and taken to the Guantanamo Bay prison camp in Cuba</a:t>
            </a:r>
          </a:p>
          <a:p>
            <a:pPr eaLnBrk="1" hangingPunct="1"/>
            <a:r>
              <a:rPr lang="en-US" sz="2100" dirty="0" smtClean="0"/>
              <a:t>It was discovered that he was an American citizen, as he was born in Louisiana, so he was transferred to the Navy brig in Norfolk</a:t>
            </a:r>
          </a:p>
          <a:p>
            <a:pPr eaLnBrk="1" hangingPunct="1"/>
            <a:r>
              <a:rPr lang="en-US" sz="2100" dirty="0" smtClean="0"/>
              <a:t>A suit was filed on his behalf, demanding his day in court, “due process” as guaranteed by the 5</a:t>
            </a:r>
            <a:r>
              <a:rPr lang="en-US" sz="2100" baseline="30000" dirty="0" smtClean="0"/>
              <a:t>th</a:t>
            </a:r>
            <a:r>
              <a:rPr lang="en-US" sz="2100" dirty="0" smtClean="0"/>
              <a:t> Amendment</a:t>
            </a:r>
          </a:p>
          <a:p>
            <a:pPr eaLnBrk="1" hangingPunct="1"/>
            <a:r>
              <a:rPr lang="en-US" sz="2100" dirty="0" smtClean="0"/>
              <a:t>The Bush administration refused, saying he had no rights as an “enemy combatant”</a:t>
            </a:r>
          </a:p>
          <a:p>
            <a:pPr eaLnBrk="1" hangingPunct="1"/>
            <a:r>
              <a:rPr lang="en-US" sz="2100" dirty="0" smtClean="0"/>
              <a:t>What do you think?</a:t>
            </a:r>
          </a:p>
          <a:p>
            <a:pPr eaLnBrk="1" hangingPunct="1"/>
            <a:endParaRPr lang="en-US" sz="2100" dirty="0" smtClean="0"/>
          </a:p>
        </p:txBody>
      </p:sp>
      <p:pic>
        <p:nvPicPr>
          <p:cNvPr id="48132" name="Picture 11" descr="story.hamdi.jpg"/>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800600" y="1600200"/>
            <a:ext cx="2476500" cy="1890713"/>
          </a:xfrm>
        </p:spPr>
      </p:pic>
      <p:pic>
        <p:nvPicPr>
          <p:cNvPr id="48133" name="Picture 13" descr="Donald Rumsfeld">
            <a:hlinkClick r:id="rId3" tooltip="Donald Rumsfeld"/>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3657600"/>
            <a:ext cx="190500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Grp="1" noChangeArrowheads="1"/>
          </p:cNvSpPr>
          <p:nvPr>
            <p:ph type="title" idx="4294967295"/>
          </p:nvPr>
        </p:nvSpPr>
        <p:spPr>
          <a:xfrm>
            <a:off x="0" y="274638"/>
            <a:ext cx="8229600" cy="1143000"/>
          </a:xfrm>
        </p:spPr>
        <p:txBody>
          <a:bodyPr/>
          <a:lstStyle/>
          <a:p>
            <a:pPr eaLnBrk="1" hangingPunct="1"/>
            <a:r>
              <a:rPr lang="en-US" sz="4000" dirty="0" smtClean="0"/>
              <a:t>You have to obey the Constitution</a:t>
            </a:r>
          </a:p>
        </p:txBody>
      </p:sp>
      <p:sp>
        <p:nvSpPr>
          <p:cNvPr id="49155" name="Rectangle 6"/>
          <p:cNvSpPr>
            <a:spLocks noGrp="1" noChangeArrowheads="1"/>
          </p:cNvSpPr>
          <p:nvPr>
            <p:ph type="body" sz="half" idx="4294967295"/>
          </p:nvPr>
        </p:nvSpPr>
        <p:spPr>
          <a:xfrm>
            <a:off x="152400" y="1447800"/>
            <a:ext cx="8763000" cy="5105400"/>
          </a:xfrm>
        </p:spPr>
        <p:txBody>
          <a:bodyPr/>
          <a:lstStyle/>
          <a:p>
            <a:pPr eaLnBrk="1" hangingPunct="1">
              <a:lnSpc>
                <a:spcPct val="90000"/>
              </a:lnSpc>
            </a:pPr>
            <a:r>
              <a:rPr lang="en-US" sz="2800" dirty="0" smtClean="0"/>
              <a:t>The Court ruled 8-1in favor of Hamdi</a:t>
            </a:r>
          </a:p>
          <a:p>
            <a:pPr eaLnBrk="1" hangingPunct="1">
              <a:lnSpc>
                <a:spcPct val="90000"/>
              </a:lnSpc>
            </a:pPr>
            <a:endParaRPr lang="en-US" sz="2800" dirty="0" smtClean="0"/>
          </a:p>
          <a:p>
            <a:pPr eaLnBrk="1" hangingPunct="1">
              <a:lnSpc>
                <a:spcPct val="90000"/>
              </a:lnSpc>
            </a:pPr>
            <a:r>
              <a:rPr lang="en-US" sz="2800" dirty="0" smtClean="0"/>
              <a:t>The opinion said that an American citizen cannot be denied their Constitutional rights under any circumstances</a:t>
            </a:r>
          </a:p>
          <a:p>
            <a:pPr eaLnBrk="1" hangingPunct="1">
              <a:lnSpc>
                <a:spcPct val="90000"/>
              </a:lnSpc>
            </a:pPr>
            <a:endParaRPr lang="en-US" sz="2800" dirty="0" smtClean="0"/>
          </a:p>
          <a:p>
            <a:pPr eaLnBrk="1" hangingPunct="1">
              <a:lnSpc>
                <a:spcPct val="90000"/>
              </a:lnSpc>
            </a:pPr>
            <a:r>
              <a:rPr lang="en-US" sz="2800" dirty="0" smtClean="0"/>
              <a:t>Anyone who is held by the government has the right to challenge that detention in court</a:t>
            </a:r>
          </a:p>
          <a:p>
            <a:pPr eaLnBrk="1" hangingPunct="1">
              <a:lnSpc>
                <a:spcPct val="90000"/>
              </a:lnSpc>
            </a:pPr>
            <a:endParaRPr lang="en-US" sz="2800" dirty="0" smtClean="0"/>
          </a:p>
          <a:p>
            <a:pPr eaLnBrk="1" hangingPunct="1">
              <a:lnSpc>
                <a:spcPct val="90000"/>
              </a:lnSpc>
            </a:pPr>
            <a:r>
              <a:rPr lang="en-US" sz="2800" dirty="0" smtClean="0"/>
              <a:t>He is still being held, awaiting that day in court</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Grp="1" noChangeArrowheads="1"/>
          </p:cNvSpPr>
          <p:nvPr>
            <p:ph type="title" idx="4294967295"/>
          </p:nvPr>
        </p:nvSpPr>
        <p:spPr>
          <a:xfrm>
            <a:off x="0" y="274638"/>
            <a:ext cx="8229600" cy="1143000"/>
          </a:xfrm>
        </p:spPr>
        <p:txBody>
          <a:bodyPr/>
          <a:lstStyle/>
          <a:p>
            <a:pPr eaLnBrk="1" hangingPunct="1"/>
            <a:r>
              <a:rPr lang="en-US" dirty="0" smtClean="0"/>
              <a:t>Rasul v. Bush (2004)</a:t>
            </a:r>
          </a:p>
        </p:txBody>
      </p:sp>
      <p:sp>
        <p:nvSpPr>
          <p:cNvPr id="50179" name="Rectangle 6"/>
          <p:cNvSpPr>
            <a:spLocks noGrp="1" noChangeArrowheads="1"/>
          </p:cNvSpPr>
          <p:nvPr>
            <p:ph type="body" sz="half" idx="4294967295"/>
          </p:nvPr>
        </p:nvSpPr>
        <p:spPr>
          <a:xfrm>
            <a:off x="152400" y="1600200"/>
            <a:ext cx="8839200" cy="4525963"/>
          </a:xfrm>
        </p:spPr>
        <p:txBody>
          <a:bodyPr/>
          <a:lstStyle/>
          <a:p>
            <a:pPr eaLnBrk="1" hangingPunct="1">
              <a:lnSpc>
                <a:spcPct val="90000"/>
              </a:lnSpc>
            </a:pPr>
            <a:r>
              <a:rPr lang="en-US" sz="2800" dirty="0" smtClean="0"/>
              <a:t>This case was very similar to the Hamdi case, except it involved a detainee who was not an American citizen</a:t>
            </a:r>
          </a:p>
          <a:p>
            <a:pPr eaLnBrk="1" hangingPunct="1">
              <a:lnSpc>
                <a:spcPct val="90000"/>
              </a:lnSpc>
            </a:pPr>
            <a:endParaRPr lang="en-US" sz="2800" dirty="0" smtClean="0"/>
          </a:p>
          <a:p>
            <a:pPr eaLnBrk="1" hangingPunct="1">
              <a:lnSpc>
                <a:spcPct val="90000"/>
              </a:lnSpc>
            </a:pPr>
            <a:r>
              <a:rPr lang="en-US" sz="2800" dirty="0" smtClean="0"/>
              <a:t>Rasul was also being held as an enemy combatant, but still at the Guantanamo Bay Navy base in Cuba</a:t>
            </a:r>
          </a:p>
          <a:p>
            <a:pPr eaLnBrk="1" hangingPunct="1">
              <a:lnSpc>
                <a:spcPct val="90000"/>
              </a:lnSpc>
            </a:pPr>
            <a:endParaRPr lang="en-US" sz="2800" dirty="0" smtClean="0"/>
          </a:p>
          <a:p>
            <a:pPr eaLnBrk="1" hangingPunct="1">
              <a:lnSpc>
                <a:spcPct val="90000"/>
              </a:lnSpc>
            </a:pPr>
            <a:r>
              <a:rPr lang="en-US" sz="2800" dirty="0" smtClean="0"/>
              <a:t>Does this make the Constitutional principle any different?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Grp="1" noChangeArrowheads="1"/>
          </p:cNvSpPr>
          <p:nvPr>
            <p:ph type="title" idx="4294967295"/>
          </p:nvPr>
        </p:nvSpPr>
        <p:spPr>
          <a:xfrm>
            <a:off x="0" y="274638"/>
            <a:ext cx="8229600" cy="1143000"/>
          </a:xfrm>
        </p:spPr>
        <p:txBody>
          <a:bodyPr/>
          <a:lstStyle/>
          <a:p>
            <a:pPr eaLnBrk="1" hangingPunct="1"/>
            <a:r>
              <a:rPr lang="en-US" dirty="0" smtClean="0"/>
              <a:t>No, it doesn’t</a:t>
            </a:r>
          </a:p>
        </p:txBody>
      </p:sp>
      <p:sp>
        <p:nvSpPr>
          <p:cNvPr id="51203" name="Rectangle 5"/>
          <p:cNvSpPr>
            <a:spLocks noGrp="1" noChangeArrowheads="1"/>
          </p:cNvSpPr>
          <p:nvPr>
            <p:ph type="body" sz="half" idx="4294967295"/>
          </p:nvPr>
        </p:nvSpPr>
        <p:spPr>
          <a:xfrm>
            <a:off x="152400" y="1600200"/>
            <a:ext cx="8610600" cy="4525963"/>
          </a:xfrm>
        </p:spPr>
        <p:txBody>
          <a:bodyPr/>
          <a:lstStyle/>
          <a:p>
            <a:pPr eaLnBrk="1" hangingPunct="1">
              <a:lnSpc>
                <a:spcPct val="90000"/>
              </a:lnSpc>
            </a:pPr>
            <a:r>
              <a:rPr lang="en-US" sz="2800" dirty="0" smtClean="0"/>
              <a:t>The court ruled 6-3 against the policy of President Bush</a:t>
            </a:r>
          </a:p>
          <a:p>
            <a:pPr eaLnBrk="1" hangingPunct="1">
              <a:lnSpc>
                <a:spcPct val="90000"/>
              </a:lnSpc>
            </a:pPr>
            <a:endParaRPr lang="en-US" sz="2800" dirty="0" smtClean="0"/>
          </a:p>
          <a:p>
            <a:pPr eaLnBrk="1" hangingPunct="1">
              <a:lnSpc>
                <a:spcPct val="90000"/>
              </a:lnSpc>
            </a:pPr>
            <a:r>
              <a:rPr lang="en-US" sz="2800" dirty="0" smtClean="0"/>
              <a:t>Even if not an American citizen, a person held by the government has the right to challenge their detention in federal court</a:t>
            </a:r>
          </a:p>
          <a:p>
            <a:pPr eaLnBrk="1" hangingPunct="1">
              <a:lnSpc>
                <a:spcPct val="90000"/>
              </a:lnSpc>
            </a:pPr>
            <a:endParaRPr lang="en-US" sz="2800" dirty="0" smtClean="0"/>
          </a:p>
          <a:p>
            <a:pPr eaLnBrk="1" hangingPunct="1">
              <a:lnSpc>
                <a:spcPct val="90000"/>
              </a:lnSpc>
            </a:pPr>
            <a:r>
              <a:rPr lang="en-US" sz="2800" dirty="0" smtClean="0"/>
              <a:t>Bush was ruled as having exceeded the power given to him by the Constitution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smtClean="0"/>
              <a:t>Judicial Review</a:t>
            </a:r>
          </a:p>
        </p:txBody>
      </p:sp>
      <p:sp>
        <p:nvSpPr>
          <p:cNvPr id="6147" name="Rectangle 5"/>
          <p:cNvSpPr>
            <a:spLocks noGrp="1" noChangeArrowheads="1"/>
          </p:cNvSpPr>
          <p:nvPr>
            <p:ph type="body" sz="half" idx="1"/>
          </p:nvPr>
        </p:nvSpPr>
        <p:spPr>
          <a:xfrm>
            <a:off x="152400" y="1447800"/>
            <a:ext cx="4343400" cy="5181600"/>
          </a:xfrm>
        </p:spPr>
        <p:txBody>
          <a:bodyPr/>
          <a:lstStyle/>
          <a:p>
            <a:pPr eaLnBrk="1" hangingPunct="1"/>
            <a:r>
              <a:rPr lang="en-US" sz="2700" b="1" i="1" u="sng" smtClean="0"/>
              <a:t>Judicial Review</a:t>
            </a:r>
            <a:r>
              <a:rPr lang="en-US" sz="2700" smtClean="0"/>
              <a:t> </a:t>
            </a:r>
            <a:r>
              <a:rPr lang="en-US" sz="2700" b="1" smtClean="0"/>
              <a:t>is the power to declare laws or actions of the government unconstitutional</a:t>
            </a:r>
          </a:p>
          <a:p>
            <a:pPr eaLnBrk="1" hangingPunct="1"/>
            <a:r>
              <a:rPr lang="en-US" sz="2700" smtClean="0"/>
              <a:t>The Supreme Court has the power of final judicial review on all cases</a:t>
            </a:r>
          </a:p>
          <a:p>
            <a:pPr eaLnBrk="1" hangingPunct="1"/>
            <a:r>
              <a:rPr lang="en-US" sz="2700" b="1" smtClean="0"/>
              <a:t>This power was established by the case of</a:t>
            </a:r>
            <a:r>
              <a:rPr lang="en-US" sz="2700" smtClean="0"/>
              <a:t> </a:t>
            </a:r>
            <a:r>
              <a:rPr lang="en-US" sz="2700" b="1" i="1" u="sng" smtClean="0"/>
              <a:t>Marbury v. Madison</a:t>
            </a:r>
          </a:p>
        </p:txBody>
      </p:sp>
      <p:pic>
        <p:nvPicPr>
          <p:cNvPr id="6148" name="Picture 12" descr="Image:Seal of the United States Supreme Court.png">
            <a:hlinkClick r:id="rId2"/>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5043488" y="2238375"/>
            <a:ext cx="3248025" cy="3248025"/>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idx="4294967295"/>
          </p:nvPr>
        </p:nvSpPr>
        <p:spPr>
          <a:xfrm>
            <a:off x="0" y="274638"/>
            <a:ext cx="8229600" cy="1143000"/>
          </a:xfrm>
        </p:spPr>
        <p:txBody>
          <a:bodyPr/>
          <a:lstStyle/>
          <a:p>
            <a:pPr eaLnBrk="1" hangingPunct="1"/>
            <a:r>
              <a:rPr lang="en-US" smtClean="0"/>
              <a:t>Marbury v. Madison (1803)</a:t>
            </a:r>
          </a:p>
        </p:txBody>
      </p:sp>
      <p:sp>
        <p:nvSpPr>
          <p:cNvPr id="7171" name="Rectangle 6"/>
          <p:cNvSpPr>
            <a:spLocks noGrp="1" noChangeArrowheads="1"/>
          </p:cNvSpPr>
          <p:nvPr>
            <p:ph type="body" sz="half" idx="4294967295"/>
          </p:nvPr>
        </p:nvSpPr>
        <p:spPr>
          <a:xfrm>
            <a:off x="4800600" y="1447800"/>
            <a:ext cx="4343400" cy="4953000"/>
          </a:xfrm>
        </p:spPr>
        <p:txBody>
          <a:bodyPr/>
          <a:lstStyle/>
          <a:p>
            <a:pPr eaLnBrk="1" hangingPunct="1">
              <a:lnSpc>
                <a:spcPct val="90000"/>
              </a:lnSpc>
            </a:pPr>
            <a:r>
              <a:rPr lang="en-US" sz="2400" smtClean="0"/>
              <a:t>This case is the source of the court’s most important power</a:t>
            </a:r>
          </a:p>
          <a:p>
            <a:pPr eaLnBrk="1" hangingPunct="1">
              <a:lnSpc>
                <a:spcPct val="90000"/>
              </a:lnSpc>
            </a:pPr>
            <a:r>
              <a:rPr lang="en-US" sz="2400" smtClean="0"/>
              <a:t>It involved the change of power from John Adams leaving the Presidency and Thomas Jefferson taking over</a:t>
            </a:r>
          </a:p>
          <a:p>
            <a:pPr eaLnBrk="1" hangingPunct="1">
              <a:lnSpc>
                <a:spcPct val="90000"/>
              </a:lnSpc>
            </a:pPr>
            <a:r>
              <a:rPr lang="en-US" sz="2400" smtClean="0"/>
              <a:t>William </a:t>
            </a:r>
            <a:r>
              <a:rPr lang="en-US" sz="2400" b="1" smtClean="0"/>
              <a:t>Marbury</a:t>
            </a:r>
            <a:r>
              <a:rPr lang="en-US" sz="2400" smtClean="0"/>
              <a:t> was a man appointed to be a federal judge by Adams</a:t>
            </a:r>
          </a:p>
          <a:p>
            <a:pPr eaLnBrk="1" hangingPunct="1">
              <a:lnSpc>
                <a:spcPct val="90000"/>
              </a:lnSpc>
            </a:pPr>
            <a:r>
              <a:rPr lang="en-US" sz="2400" smtClean="0"/>
              <a:t>James </a:t>
            </a:r>
            <a:r>
              <a:rPr lang="en-US" sz="2400" b="1" smtClean="0"/>
              <a:t>Madison</a:t>
            </a:r>
            <a:r>
              <a:rPr lang="en-US" sz="2400" smtClean="0"/>
              <a:t> was Secretary of State and was responsible for delivering Presidential appointments</a:t>
            </a:r>
          </a:p>
        </p:txBody>
      </p:sp>
      <p:sp>
        <p:nvSpPr>
          <p:cNvPr id="7172" name="Text Box 9"/>
          <p:cNvSpPr txBox="1">
            <a:spLocks noChangeArrowheads="1"/>
          </p:cNvSpPr>
          <p:nvPr/>
        </p:nvSpPr>
        <p:spPr bwMode="auto">
          <a:xfrm>
            <a:off x="1143000" y="6208713"/>
            <a:ext cx="17684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l-GR"/>
          </a:p>
        </p:txBody>
      </p:sp>
      <p:pic>
        <p:nvPicPr>
          <p:cNvPr id="7174" name="Picture 17" descr="William Marbury">
            <a:hlinkClick r:id="rId2" tooltip="William Marbury"/>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752600"/>
            <a:ext cx="171450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19" descr="Secretary of State James Madison was ordered by Jefferson to withhold the commissions.">
            <a:hlinkClick r:id="rId4" tooltip="Secretary of State James Madison was ordered by Jefferson to withhold the commissions."/>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3886200"/>
            <a:ext cx="171450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idx="4294967295"/>
          </p:nvPr>
        </p:nvSpPr>
        <p:spPr>
          <a:xfrm>
            <a:off x="0" y="274638"/>
            <a:ext cx="8229600" cy="1143000"/>
          </a:xfrm>
        </p:spPr>
        <p:txBody>
          <a:bodyPr/>
          <a:lstStyle/>
          <a:p>
            <a:pPr eaLnBrk="1" hangingPunct="1"/>
            <a:r>
              <a:rPr lang="en-US" dirty="0" smtClean="0"/>
              <a:t>I want my job!</a:t>
            </a:r>
          </a:p>
        </p:txBody>
      </p:sp>
      <p:sp>
        <p:nvSpPr>
          <p:cNvPr id="8195" name="Rectangle 5"/>
          <p:cNvSpPr>
            <a:spLocks noGrp="1" noChangeArrowheads="1"/>
          </p:cNvSpPr>
          <p:nvPr>
            <p:ph type="body" sz="half" idx="4294967295"/>
          </p:nvPr>
        </p:nvSpPr>
        <p:spPr>
          <a:xfrm>
            <a:off x="0" y="1143000"/>
            <a:ext cx="8763000" cy="5334000"/>
          </a:xfrm>
        </p:spPr>
        <p:txBody>
          <a:bodyPr/>
          <a:lstStyle/>
          <a:p>
            <a:pPr eaLnBrk="1" hangingPunct="1"/>
            <a:r>
              <a:rPr lang="en-US" sz="2200" dirty="0" smtClean="0"/>
              <a:t>William Marbury was named by Adams on the last day of his Presidency, however the official papers were never delivered</a:t>
            </a:r>
          </a:p>
          <a:p>
            <a:pPr eaLnBrk="1" hangingPunct="1"/>
            <a:endParaRPr lang="en-US" sz="2200" dirty="0" smtClean="0"/>
          </a:p>
          <a:p>
            <a:pPr eaLnBrk="1" hangingPunct="1"/>
            <a:r>
              <a:rPr lang="en-US" sz="2200" dirty="0" smtClean="0"/>
              <a:t>When Jefferson took over, he decided to not name Marbury.  He wanted to name some Democratic-Republican judges and Marbury was a Federalist (like Adams)</a:t>
            </a:r>
          </a:p>
          <a:p>
            <a:pPr eaLnBrk="1" hangingPunct="1"/>
            <a:endParaRPr lang="en-US" sz="2200" dirty="0" smtClean="0"/>
          </a:p>
          <a:p>
            <a:pPr eaLnBrk="1" hangingPunct="1"/>
            <a:r>
              <a:rPr lang="en-US" sz="2200" dirty="0" smtClean="0"/>
              <a:t>Madison did not deliver the papers and Jefferson nominated someone else</a:t>
            </a:r>
          </a:p>
          <a:p>
            <a:pPr eaLnBrk="1" hangingPunct="1"/>
            <a:endParaRPr lang="en-US" sz="2200" dirty="0" smtClean="0"/>
          </a:p>
          <a:p>
            <a:pPr eaLnBrk="1" hangingPunct="1"/>
            <a:r>
              <a:rPr lang="en-US" sz="2200" dirty="0" smtClean="0"/>
              <a:t>William Marbury then filed a lawsuit, claiming the judgeship was rightfully his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US" smtClean="0"/>
              <a:t>Catch-22</a:t>
            </a:r>
          </a:p>
        </p:txBody>
      </p:sp>
      <p:sp>
        <p:nvSpPr>
          <p:cNvPr id="9219" name="Rectangle 6"/>
          <p:cNvSpPr>
            <a:spLocks noGrp="1" noChangeArrowheads="1"/>
          </p:cNvSpPr>
          <p:nvPr>
            <p:ph type="body" sz="half" idx="2"/>
          </p:nvPr>
        </p:nvSpPr>
        <p:spPr>
          <a:xfrm>
            <a:off x="4648200" y="1600200"/>
            <a:ext cx="4267200" cy="4876800"/>
          </a:xfrm>
        </p:spPr>
        <p:txBody>
          <a:bodyPr/>
          <a:lstStyle/>
          <a:p>
            <a:pPr eaLnBrk="1" hangingPunct="1"/>
            <a:r>
              <a:rPr lang="en-US" sz="2400" smtClean="0"/>
              <a:t>Chief Justice John Marshall had a difficult problem</a:t>
            </a:r>
          </a:p>
          <a:p>
            <a:pPr eaLnBrk="1" hangingPunct="1"/>
            <a:r>
              <a:rPr lang="en-US" sz="2400" smtClean="0"/>
              <a:t>If he ruled in favor of Marbury, Jefferson might ignore him and make the court look weak</a:t>
            </a:r>
          </a:p>
          <a:p>
            <a:pPr eaLnBrk="1" hangingPunct="1"/>
            <a:r>
              <a:rPr lang="en-US" sz="2400" smtClean="0"/>
              <a:t>However, if he ruled in favor of Madison, it would look like the court was afraid to take on the power of the President, again looking weak</a:t>
            </a:r>
          </a:p>
        </p:txBody>
      </p:sp>
      <p:pic>
        <p:nvPicPr>
          <p:cNvPr id="9220" name="Picture 15" descr="Old Supreme Court Chamber"/>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2332038"/>
            <a:ext cx="4038600" cy="3062287"/>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US" smtClean="0"/>
              <a:t>A brilliant solution!</a:t>
            </a:r>
          </a:p>
        </p:txBody>
      </p:sp>
      <p:sp>
        <p:nvSpPr>
          <p:cNvPr id="10243" name="Rectangle 5"/>
          <p:cNvSpPr>
            <a:spLocks noGrp="1" noChangeArrowheads="1"/>
          </p:cNvSpPr>
          <p:nvPr>
            <p:ph type="body" sz="half" idx="1"/>
          </p:nvPr>
        </p:nvSpPr>
        <p:spPr>
          <a:xfrm>
            <a:off x="0" y="1447800"/>
            <a:ext cx="4495800" cy="5257800"/>
          </a:xfrm>
        </p:spPr>
        <p:txBody>
          <a:bodyPr/>
          <a:lstStyle/>
          <a:p>
            <a:pPr eaLnBrk="1" hangingPunct="1">
              <a:lnSpc>
                <a:spcPct val="80000"/>
              </a:lnSpc>
            </a:pPr>
            <a:r>
              <a:rPr lang="en-US" sz="2100" smtClean="0"/>
              <a:t>Marshall decided that the part of the law that allowed the court to order delivery of appointments was unconstitutional</a:t>
            </a:r>
          </a:p>
          <a:p>
            <a:pPr eaLnBrk="1" hangingPunct="1">
              <a:lnSpc>
                <a:spcPct val="80000"/>
              </a:lnSpc>
            </a:pPr>
            <a:r>
              <a:rPr lang="en-US" sz="2100" smtClean="0"/>
              <a:t>Thus, the court could not force Marbury’s appointment, essentially ruling in favor of Madison</a:t>
            </a:r>
          </a:p>
          <a:p>
            <a:pPr eaLnBrk="1" hangingPunct="1">
              <a:lnSpc>
                <a:spcPct val="80000"/>
              </a:lnSpc>
            </a:pPr>
            <a:r>
              <a:rPr lang="en-US" sz="2100" smtClean="0"/>
              <a:t>However, by doing this the power of </a:t>
            </a:r>
            <a:r>
              <a:rPr lang="en-US" sz="2100" b="1" smtClean="0"/>
              <a:t>Judicial review was established</a:t>
            </a:r>
          </a:p>
          <a:p>
            <a:pPr eaLnBrk="1" hangingPunct="1">
              <a:lnSpc>
                <a:spcPct val="80000"/>
              </a:lnSpc>
            </a:pPr>
            <a:r>
              <a:rPr lang="en-US" sz="2100" smtClean="0"/>
              <a:t>President Jefferson got what he wanted, but to get it he had to officially recognize the court’s power of Judicial Review</a:t>
            </a:r>
          </a:p>
          <a:p>
            <a:pPr eaLnBrk="1" hangingPunct="1">
              <a:lnSpc>
                <a:spcPct val="80000"/>
              </a:lnSpc>
            </a:pPr>
            <a:r>
              <a:rPr lang="en-US" sz="2100" smtClean="0"/>
              <a:t>This decision made the court the equal of the President and Congress from then into the present day</a:t>
            </a:r>
          </a:p>
        </p:txBody>
      </p:sp>
      <p:pic>
        <p:nvPicPr>
          <p:cNvPr id="10244" name="Picture 11" descr="004_marshall"/>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913313" y="1600200"/>
            <a:ext cx="3508375" cy="452596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BE3C3F9E90C884C80050D0F153243D1" ma:contentTypeVersion="0" ma:contentTypeDescription="Create a new document." ma:contentTypeScope="" ma:versionID="985ba0cf55f7d187582e2b0435f7883d">
  <xsd:schema xmlns:xsd="http://www.w3.org/2001/XMLSchema" xmlns:xs="http://www.w3.org/2001/XMLSchema" xmlns:p="http://schemas.microsoft.com/office/2006/metadata/properties" targetNamespace="http://schemas.microsoft.com/office/2006/metadata/properties" ma:root="true" ma:fieldsID="ff182d22d1788fc550c5f914e2fbbdd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CCA56A4-C148-45A7-A417-3C6AE7411EC0}"/>
</file>

<file path=customXml/itemProps2.xml><?xml version="1.0" encoding="utf-8"?>
<ds:datastoreItem xmlns:ds="http://schemas.openxmlformats.org/officeDocument/2006/customXml" ds:itemID="{0F052FAA-6878-438D-BAD8-039629A3930F}"/>
</file>

<file path=customXml/itemProps3.xml><?xml version="1.0" encoding="utf-8"?>
<ds:datastoreItem xmlns:ds="http://schemas.openxmlformats.org/officeDocument/2006/customXml" ds:itemID="{DC33358A-63DD-440F-8650-1B15103A0A50}"/>
</file>

<file path=docProps/app.xml><?xml version="1.0" encoding="utf-8"?>
<Properties xmlns="http://schemas.openxmlformats.org/officeDocument/2006/extended-properties" xmlns:vt="http://schemas.openxmlformats.org/officeDocument/2006/docPropsVTypes">
  <TotalTime>1892</TotalTime>
  <Words>2661</Words>
  <Application>Microsoft Office PowerPoint</Application>
  <PresentationFormat>On-screen Show (4:3)</PresentationFormat>
  <Paragraphs>279</Paragraphs>
  <Slides>48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Arial</vt:lpstr>
      <vt:lpstr>Calibri</vt:lpstr>
      <vt:lpstr>Subway</vt:lpstr>
      <vt:lpstr>Times New Roman</vt:lpstr>
      <vt:lpstr>Default Design</vt:lpstr>
      <vt:lpstr>The United States Supreme Court</vt:lpstr>
      <vt:lpstr>The Court</vt:lpstr>
      <vt:lpstr>The Court</vt:lpstr>
      <vt:lpstr>Justice Firsts</vt:lpstr>
      <vt:lpstr>Judicial Review</vt:lpstr>
      <vt:lpstr>Marbury v. Madison (1803)</vt:lpstr>
      <vt:lpstr>I want my job!</vt:lpstr>
      <vt:lpstr>Catch-22</vt:lpstr>
      <vt:lpstr>A brilliant solution!</vt:lpstr>
      <vt:lpstr>Not just ancient history!</vt:lpstr>
      <vt:lpstr>Robert Bork</vt:lpstr>
      <vt:lpstr>Clarence Thomas</vt:lpstr>
      <vt:lpstr>What Cases To Hear</vt:lpstr>
      <vt:lpstr>Court Selection</vt:lpstr>
      <vt:lpstr>Your Day in Court</vt:lpstr>
      <vt:lpstr>Decision Time</vt:lpstr>
      <vt:lpstr>Everyone Has An Opinion</vt:lpstr>
      <vt:lpstr>Real Cases of the Court</vt:lpstr>
      <vt:lpstr>Plessy v. Ferguson (1896)</vt:lpstr>
      <vt:lpstr>19th Century Justice</vt:lpstr>
      <vt:lpstr>Separate But Equal?</vt:lpstr>
      <vt:lpstr>Brown v. Board of Education (1954)</vt:lpstr>
      <vt:lpstr>Crossing the tracks</vt:lpstr>
      <vt:lpstr>A new era begins</vt:lpstr>
      <vt:lpstr>Owasso School District v. Falvo (2002)</vt:lpstr>
      <vt:lpstr>Sound Familiar?</vt:lpstr>
      <vt:lpstr>A Parent Objects!</vt:lpstr>
      <vt:lpstr>FERPA (1974)</vt:lpstr>
      <vt:lpstr>What do you think?</vt:lpstr>
      <vt:lpstr>A Unanimous Decision</vt:lpstr>
      <vt:lpstr>The Opinion of the Court</vt:lpstr>
      <vt:lpstr>California vs. Andrade (2003)</vt:lpstr>
      <vt:lpstr>Three Strikes and You’re Out</vt:lpstr>
      <vt:lpstr>Beats the Blue Light Special!</vt:lpstr>
      <vt:lpstr>You’re Out!!!</vt:lpstr>
      <vt:lpstr>Throw away the key!</vt:lpstr>
      <vt:lpstr>Atkins v. Virginia (2002)</vt:lpstr>
      <vt:lpstr>An eye for an eye</vt:lpstr>
      <vt:lpstr>His appeal</vt:lpstr>
      <vt:lpstr>The Verdict</vt:lpstr>
      <vt:lpstr>The Court vs. Executive Branch</vt:lpstr>
      <vt:lpstr>Nixon v. United States (1974)</vt:lpstr>
      <vt:lpstr>September 11, 2001</vt:lpstr>
      <vt:lpstr>Bring ‘em on</vt:lpstr>
      <vt:lpstr>Hamdi v. Rumsfeld (2004)</vt:lpstr>
      <vt:lpstr>You have to obey the Constitution</vt:lpstr>
      <vt:lpstr>Rasul v. Bush (2004)</vt:lpstr>
      <vt:lpstr>No, it doesn’t</vt:lpstr>
    </vt:vector>
  </TitlesOfParts>
  <Company>Agami family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Phillip McGinnis</dc:creator>
  <cp:lastModifiedBy>Phillip McGinnis</cp:lastModifiedBy>
  <cp:revision>92</cp:revision>
  <dcterms:created xsi:type="dcterms:W3CDTF">2004-03-14T18:47:22Z</dcterms:created>
  <dcterms:modified xsi:type="dcterms:W3CDTF">2015-02-23T14:52:19Z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0x0101002BE3C3F9E90C884C80050D0F153243D1</vt:lpwstr>
  </property>
</Properties>
</file>